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420" r:id="rId2"/>
    <p:sldId id="449" r:id="rId3"/>
    <p:sldId id="259" r:id="rId4"/>
    <p:sldId id="429" r:id="rId5"/>
    <p:sldId id="469" r:id="rId6"/>
    <p:sldId id="451" r:id="rId7"/>
    <p:sldId id="257" r:id="rId8"/>
    <p:sldId id="258" r:id="rId9"/>
    <p:sldId id="324" r:id="rId10"/>
    <p:sldId id="444" r:id="rId11"/>
    <p:sldId id="471" r:id="rId12"/>
    <p:sldId id="455" r:id="rId13"/>
    <p:sldId id="268" r:id="rId14"/>
    <p:sldId id="302" r:id="rId15"/>
    <p:sldId id="447" r:id="rId16"/>
    <p:sldId id="458" r:id="rId17"/>
    <p:sldId id="456" r:id="rId18"/>
    <p:sldId id="459" r:id="rId19"/>
    <p:sldId id="460" r:id="rId20"/>
    <p:sldId id="431" r:id="rId21"/>
    <p:sldId id="461" r:id="rId22"/>
    <p:sldId id="457" r:id="rId23"/>
    <p:sldId id="430" r:id="rId24"/>
    <p:sldId id="463" r:id="rId25"/>
    <p:sldId id="270" r:id="rId26"/>
    <p:sldId id="438" r:id="rId27"/>
    <p:sldId id="462" r:id="rId28"/>
    <p:sldId id="464" r:id="rId29"/>
    <p:sldId id="465" r:id="rId30"/>
    <p:sldId id="467" r:id="rId31"/>
    <p:sldId id="448" r:id="rId32"/>
    <p:sldId id="441" r:id="rId33"/>
    <p:sldId id="432" r:id="rId34"/>
    <p:sldId id="442" r:id="rId35"/>
    <p:sldId id="418" r:id="rId36"/>
    <p:sldId id="437" r:id="rId37"/>
    <p:sldId id="466" r:id="rId38"/>
    <p:sldId id="454" r:id="rId39"/>
    <p:sldId id="446" r:id="rId40"/>
    <p:sldId id="47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04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56214-33C3-FF48-A343-0BECC70F97E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FF666-BC69-FD43-9614-4799594C2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97D9-5862-3F45-B152-6FCABF7D73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2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8FA9-5610-EF46-BA8C-42A9FBFD7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F22FD-C198-5A49-917E-D11BE085D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40039-A060-6C48-9AC0-CB732ABB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86504-638E-094E-8108-4EFF4BFF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3BA66-AEBD-5849-BAB2-D9A67147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0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F2AC-1946-2D48-8635-BD5A9547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E770B-7804-A847-9553-C1714514B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EFA1-0E77-CF47-A186-E76B23D19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B4B6-FC60-774D-8C17-5A0FEB19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ED597-CBE3-4D49-A86D-D82949AB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1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7336C-B334-3D4A-A389-6D82E8D9D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0903C-DC90-F444-ACA0-4D6F22B00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8BC45-C650-014A-B5E8-03EB5B71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911B3-DEB4-774A-9095-4FF04CDF2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DD34-43C3-1644-AE5B-6DBA7A52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E456-8DB0-B84D-942D-0E1EABFB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238C-5EB4-614E-A8D7-0EE5ACFCA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98B99-17C8-D740-BCE4-F2ECC7BFD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7B49-2B0A-3743-B1E5-1ACE087C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EB23-C02B-B345-930B-80DD14CD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1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40C99-F913-C24D-A4B9-EB2C9A15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C3C6C-6BCC-164C-93BB-33B2A7215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B3550-5AAC-BF48-BC32-F90D0741B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D5EB0-5A22-5740-8A23-8B012449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8BC67-C2A9-C646-940D-7D373D85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C197-986B-434A-A597-2C4481ED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4529-1985-5546-9B1E-9FD85D76C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5495F-696A-C347-8BC6-5F8E3F5BD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D0BC9-D8B2-204C-BEB7-E24CF8B98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92A56-B039-2A4A-90E3-7F08A37E2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092D2-8633-6244-9265-83E91F43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2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271E-2715-F841-96F8-DA0902BC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8A2DB-36B0-9C4E-A231-1602BDB06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F5401-BB19-BC48-84D4-4D2668639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3BA6B-9E91-164D-9035-B1FBF83DB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1B290-4622-CB48-AE0E-C3CD6D87E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1E97FC-2C77-294A-BFF9-65174CB0C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1B067-B5ED-7C4E-B03F-2D4183A9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CAEEB-F01F-AD4A-BAB3-6A3C679C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0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DBEC-C1FC-6644-B451-54041878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871A1-2DF1-5B4B-9E52-85A25E5B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58E1A-0E9B-CD49-8007-9E29FF32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E9CE0-1A38-9644-9BD7-897A9DD5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1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DA981-E737-5949-ADDF-7F727E3D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9230C-5321-6D44-B1A6-418A8F7B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075A3-7CCD-6A4C-900C-77383E7C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4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7C36-1724-BF4B-8C41-D05A8834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CE7AC-1B5C-654F-8D65-1ACC762B5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2BCA2-1897-3649-A1CF-9C99E912C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15AC3-B25E-8F45-B82F-D329943E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EF16F-FAFE-154C-B31C-70E21C6D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E495-9669-8C43-8DB1-6133B493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AD4D-4075-774F-AF6C-1E95AAAC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CAFA8-D9C7-2D41-B736-F9DCDA8F9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E35DD-FF5C-724E-A423-F15E1D9C3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02D3A-E3C5-7140-AD2E-F3D6AD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5E62F-49EB-5149-AC6C-9A85969C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DB497-9820-CA4E-998F-FA193B16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4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A0287-C850-0041-9745-775D3C80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9EAF9-9D53-774E-A837-3C9CE9F24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2246B-0810-6248-8CB9-6979B9645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67C6-AA30-1144-A0C1-B1C7656689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76436-C1A5-0746-BDA6-C0AED354D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AA6EA-3730-7C46-B72C-8EA39F07D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1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huy16/NIEHS_NGS_Worksho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nfo.umassmed.edu/index.php?p=35#p1e3" TargetMode="External"/><Relationship Id="rId2" Type="http://schemas.openxmlformats.org/officeDocument/2006/relationships/hyperlink" Target="https://github.com/UMMS-Biocore/RNASeqTutorial/blob/master/RNASeqTutoria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ytoscape.org/" TargetMode="External"/><Relationship Id="rId5" Type="http://schemas.openxmlformats.org/officeDocument/2006/relationships/hyperlink" Target="https://jmw86069.github.io/multienrichjam/articles/importIPA.html" TargetMode="External"/><Relationship Id="rId4" Type="http://schemas.openxmlformats.org/officeDocument/2006/relationships/hyperlink" Target="http://www.webgestalt.org/2017/option.ph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viz.org/" TargetMode="External"/><Relationship Id="rId2" Type="http://schemas.openxmlformats.org/officeDocument/2006/relationships/hyperlink" Target="https://software.broadinstitute.org/software/igv/downloa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nfo.umassmed.edu/index.php?p=35#p1e3" TargetMode="External"/><Relationship Id="rId2" Type="http://schemas.openxmlformats.org/officeDocument/2006/relationships/hyperlink" Target="https://github.com/UMMS-Biocore/RNASeqTutorial/blob/master/RNASeqTutoria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a9sw3QqfWQ" TargetMode="External"/><Relationship Id="rId5" Type="http://schemas.openxmlformats.org/officeDocument/2006/relationships/hyperlink" Target="https://www.youtube.com/watch?v=JYBP5BpRfTM" TargetMode="External"/><Relationship Id="rId4" Type="http://schemas.openxmlformats.org/officeDocument/2006/relationships/hyperlink" Target="https://yulab-smu.top/clusterProfiler-book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user_id@biowulf.nih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aid/single-cell-RNA-seq" TargetMode="External"/><Relationship Id="rId2" Type="http://schemas.openxmlformats.org/officeDocument/2006/relationships/hyperlink" Target="https://github.com/zhuy16/learning_not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zhuy16/FunctionalAnnotation_notebooks" TargetMode="External"/><Relationship Id="rId4" Type="http://schemas.openxmlformats.org/officeDocument/2006/relationships/hyperlink" Target="https://github.com/niaid/Gene_Regulatory_Network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0CA-A96C-9E4B-9FC9-72AB329A5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765" y="1122363"/>
            <a:ext cx="10177670" cy="1655762"/>
          </a:xfrm>
        </p:spPr>
        <p:txBody>
          <a:bodyPr/>
          <a:lstStyle/>
          <a:p>
            <a:r>
              <a:rPr lang="en-US" dirty="0"/>
              <a:t>Day2, Bulk RNA-seq &amp; </a:t>
            </a:r>
            <a:r>
              <a:rPr lang="en-US" dirty="0" err="1"/>
              <a:t>ChIP</a:t>
            </a:r>
            <a:r>
              <a:rPr lang="en-US" dirty="0"/>
              <a:t>-seq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4B8D09-360A-1349-B61D-70B2428B45F9}"/>
              </a:ext>
            </a:extLst>
          </p:cNvPr>
          <p:cNvSpPr/>
          <p:nvPr/>
        </p:nvSpPr>
        <p:spPr>
          <a:xfrm>
            <a:off x="3777367" y="3033845"/>
            <a:ext cx="5081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NIEHS Workshop--Analyzing NGS data</a:t>
            </a:r>
          </a:p>
          <a:p>
            <a:pPr algn="ctr"/>
            <a:r>
              <a:rPr lang="en-US" dirty="0">
                <a:hlinkClick r:id="rId2"/>
              </a:rPr>
              <a:t>https://github.com/zhuy16/NIEHS_NGS_Workshop</a:t>
            </a:r>
            <a:r>
              <a:rPr lang="en-US" dirty="0"/>
              <a:t> 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DFED2EC-EBBD-FC46-8C79-7D80ADD71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279" y="3935896"/>
            <a:ext cx="9144000" cy="220039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July 14, 2021</a:t>
            </a:r>
          </a:p>
          <a:p>
            <a:r>
              <a:rPr lang="en-US" dirty="0"/>
              <a:t>9am-2pm</a:t>
            </a:r>
          </a:p>
          <a:p>
            <a:endParaRPr lang="en-US" dirty="0"/>
          </a:p>
          <a:p>
            <a:r>
              <a:rPr lang="en-US" dirty="0" err="1"/>
              <a:t>Yunhua</a:t>
            </a:r>
            <a:r>
              <a:rPr lang="en-US" dirty="0"/>
              <a:t> Zhu, PhD</a:t>
            </a:r>
          </a:p>
          <a:p>
            <a:r>
              <a:rPr lang="en-US" dirty="0" err="1"/>
              <a:t>zzhonghua@gmail.com</a:t>
            </a:r>
            <a:endParaRPr lang="en-US" dirty="0"/>
          </a:p>
          <a:p>
            <a:r>
              <a:rPr lang="en-US" dirty="0"/>
              <a:t>Computational Genomics Specialist, Transcriptomics </a:t>
            </a:r>
          </a:p>
          <a:p>
            <a:r>
              <a:rPr lang="en-US" dirty="0"/>
              <a:t>Medical Science &amp; Computing</a:t>
            </a:r>
          </a:p>
        </p:txBody>
      </p:sp>
    </p:spTree>
    <p:extLst>
      <p:ext uri="{BB962C8B-B14F-4D97-AF65-F5344CB8AC3E}">
        <p14:creationId xmlns:p14="http://schemas.microsoft.com/office/powerpoint/2010/main" val="58389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5FD5-3615-FC4E-82F4-A0880EF5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RNA-seq: a small sample data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F4AA48-F403-3849-A53A-14644BFB6C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916" y="1690688"/>
            <a:ext cx="4521669" cy="3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B21762-5B2F-6E42-89F9-5D030AFDFEBF}"/>
              </a:ext>
            </a:extLst>
          </p:cNvPr>
          <p:cNvSpPr txBox="1">
            <a:spLocks/>
          </p:cNvSpPr>
          <p:nvPr/>
        </p:nvSpPr>
        <p:spPr>
          <a:xfrm>
            <a:off x="838200" y="1956254"/>
            <a:ext cx="45828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Paired-end sequencing</a:t>
            </a:r>
          </a:p>
          <a:p>
            <a:r>
              <a:rPr lang="en-US" dirty="0"/>
              <a:t>6 samples</a:t>
            </a:r>
          </a:p>
          <a:p>
            <a:pPr lvl="1"/>
            <a:r>
              <a:rPr lang="en-US" dirty="0"/>
              <a:t>3 wild type </a:t>
            </a:r>
          </a:p>
          <a:p>
            <a:pPr lvl="1"/>
            <a:r>
              <a:rPr lang="en-US" dirty="0"/>
              <a:t>3 JNK1/2 double knockout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12A484-036D-A641-89B1-27E05EBE42AD}"/>
              </a:ext>
            </a:extLst>
          </p:cNvPr>
          <p:cNvSpPr/>
          <p:nvPr/>
        </p:nvSpPr>
        <p:spPr>
          <a:xfrm>
            <a:off x="3999693" y="6524729"/>
            <a:ext cx="8192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/S1550413114002757?via%3Dihub</a:t>
            </a:r>
          </a:p>
        </p:txBody>
      </p:sp>
    </p:spTree>
    <p:extLst>
      <p:ext uri="{BB962C8B-B14F-4D97-AF65-F5344CB8AC3E}">
        <p14:creationId xmlns:p14="http://schemas.microsoft.com/office/powerpoint/2010/main" val="337993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4AA88-3FB2-B346-892D-B33213F8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DESeq2 models raw count with negative binomial distribution, not with normal/gaussian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88F813-0C3A-2B42-9DBA-8879DF38C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57" b="1732"/>
          <a:stretch/>
        </p:blipFill>
        <p:spPr>
          <a:xfrm>
            <a:off x="768626" y="2264061"/>
            <a:ext cx="5750324" cy="152019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8D4656-3A36-1A49-A546-E78818DC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548" y="2933027"/>
            <a:ext cx="3876040" cy="294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060E9-0A1C-2040-91F7-A3A564935F6E}"/>
              </a:ext>
            </a:extLst>
          </p:cNvPr>
          <p:cNvSpPr txBox="1"/>
          <p:nvPr/>
        </p:nvSpPr>
        <p:spPr>
          <a:xfrm>
            <a:off x="838200" y="4275285"/>
            <a:ext cx="42602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Dispersion vs </a:t>
            </a:r>
            <a:r>
              <a:rPr lang="en-US" dirty="0" err="1"/>
              <a:t>sd</a:t>
            </a:r>
            <a:endParaRPr lang="en-US" dirty="0"/>
          </a:p>
          <a:p>
            <a:r>
              <a:rPr lang="en-US" dirty="0"/>
              <a:t>Wald test vs t test</a:t>
            </a:r>
          </a:p>
          <a:p>
            <a:endParaRPr lang="en-US" dirty="0"/>
          </a:p>
          <a:p>
            <a:r>
              <a:rPr lang="en-US" dirty="0"/>
              <a:t>Correction of p values for multiple testing, </a:t>
            </a:r>
          </a:p>
          <a:p>
            <a:r>
              <a:rPr lang="en-US" b="1" dirty="0"/>
              <a:t>FDR/</a:t>
            </a:r>
            <a:r>
              <a:rPr lang="en-US" b="1" dirty="0" err="1"/>
              <a:t>Benjamini</a:t>
            </a:r>
            <a:r>
              <a:rPr lang="en-US" b="1" dirty="0"/>
              <a:t>-Hochberg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/>
              <a:t>Bonferroni</a:t>
            </a:r>
            <a:endParaRPr lang="en-US" dirty="0"/>
          </a:p>
          <a:p>
            <a:r>
              <a:rPr lang="en-US" dirty="0"/>
              <a:t>(loose </a:t>
            </a:r>
            <a:r>
              <a:rPr lang="en-US" dirty="0">
                <a:sym typeface="Wingdings" pitchFamily="2" charset="2"/>
              </a:rPr>
              <a:t> stringent)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68770C-AE82-2441-B6F8-B78C20A46A80}"/>
              </a:ext>
            </a:extLst>
          </p:cNvPr>
          <p:cNvSpPr/>
          <p:nvPr/>
        </p:nvSpPr>
        <p:spPr>
          <a:xfrm>
            <a:off x="6096000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hbctraining.github.io</a:t>
            </a:r>
            <a:r>
              <a:rPr lang="en-US" dirty="0"/>
              <a:t>/</a:t>
            </a:r>
            <a:r>
              <a:rPr lang="en-US" dirty="0" err="1"/>
              <a:t>DGE_workshop_salmon</a:t>
            </a:r>
            <a:r>
              <a:rPr lang="en-US" dirty="0"/>
              <a:t>/lessons/05_DGE_DESeq2_analysis2.html</a:t>
            </a:r>
          </a:p>
        </p:txBody>
      </p:sp>
    </p:spTree>
    <p:extLst>
      <p:ext uri="{BB962C8B-B14F-4D97-AF65-F5344CB8AC3E}">
        <p14:creationId xmlns:p14="http://schemas.microsoft.com/office/powerpoint/2010/main" val="308197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CCFE-B33C-FB46-98E1-504F8F90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81" y="365125"/>
            <a:ext cx="6198920" cy="1325563"/>
          </a:xfrm>
        </p:spPr>
        <p:txBody>
          <a:bodyPr/>
          <a:lstStyle/>
          <a:p>
            <a:pPr algn="ctr"/>
            <a:r>
              <a:rPr lang="en-US" dirty="0"/>
              <a:t>Plots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482052-D1F0-0E4D-9B77-B5814ACF6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3872" y="1923804"/>
            <a:ext cx="3756198" cy="41683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4C4ECD-B973-0E44-AC57-F5E6689A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251530" cy="4266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66EEF-FFA7-0348-9586-10E4EA710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198438"/>
            <a:ext cx="4095242" cy="2615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209AA-C2E3-B247-AFAF-CED9FA7DF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770" y="3182938"/>
            <a:ext cx="3241018" cy="3099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4AB11A-7DC9-984D-9F87-773F0D13112E}"/>
              </a:ext>
            </a:extLst>
          </p:cNvPr>
          <p:cNvSpPr txBox="1"/>
          <p:nvPr/>
        </p:nvSpPr>
        <p:spPr>
          <a:xfrm>
            <a:off x="1686296" y="6282047"/>
            <a:ext cx="159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Dispersion 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7BBB7-9ED7-E848-86F6-17E6C0EDF185}"/>
              </a:ext>
            </a:extLst>
          </p:cNvPr>
          <p:cNvSpPr txBox="1"/>
          <p:nvPr/>
        </p:nvSpPr>
        <p:spPr>
          <a:xfrm>
            <a:off x="4757032" y="6282047"/>
            <a:ext cx="212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heatmap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527F0-65E7-9D4F-A17E-C1DF23E04D05}"/>
              </a:ext>
            </a:extLst>
          </p:cNvPr>
          <p:cNvSpPr txBox="1"/>
          <p:nvPr/>
        </p:nvSpPr>
        <p:spPr>
          <a:xfrm>
            <a:off x="9050637" y="630820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8EC5C-3E32-1647-8080-075AD23CD0F9}"/>
              </a:ext>
            </a:extLst>
          </p:cNvPr>
          <p:cNvSpPr txBox="1"/>
          <p:nvPr/>
        </p:nvSpPr>
        <p:spPr>
          <a:xfrm>
            <a:off x="8896258" y="264358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plot</a:t>
            </a:r>
          </a:p>
        </p:txBody>
      </p:sp>
    </p:spTree>
    <p:extLst>
      <p:ext uri="{BB962C8B-B14F-4D97-AF65-F5344CB8AC3E}">
        <p14:creationId xmlns:p14="http://schemas.microsoft.com/office/powerpoint/2010/main" val="3413079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5F2DD6-E20E-5241-A225-991059DA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566"/>
            <a:ext cx="8844288" cy="5789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F2174-122B-2D43-8D1A-0277E639E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16" y="0"/>
            <a:ext cx="10515600" cy="1325563"/>
          </a:xfrm>
        </p:spPr>
        <p:txBody>
          <a:bodyPr/>
          <a:lstStyle/>
          <a:p>
            <a:r>
              <a:rPr lang="en-US" dirty="0"/>
              <a:t>Visualizing pathway—gene relationship</a:t>
            </a:r>
            <a:br>
              <a:rPr lang="en-US" dirty="0"/>
            </a:br>
            <a:r>
              <a:rPr lang="en-US" sz="2400" dirty="0"/>
              <a:t>Example: selected GO-BP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1547F-A6C6-2740-8AA4-C1A9B44E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740971"/>
            <a:ext cx="5059679" cy="609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3B9685-4C70-8941-B406-84AFB0CFE98C}"/>
              </a:ext>
            </a:extLst>
          </p:cNvPr>
          <p:cNvSpPr txBox="1"/>
          <p:nvPr/>
        </p:nvSpPr>
        <p:spPr>
          <a:xfrm>
            <a:off x="4173833" y="862900"/>
            <a:ext cx="311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Redundancy of pathway names</a:t>
            </a:r>
          </a:p>
        </p:txBody>
      </p:sp>
    </p:spTree>
    <p:extLst>
      <p:ext uri="{BB962C8B-B14F-4D97-AF65-F5344CB8AC3E}">
        <p14:creationId xmlns:p14="http://schemas.microsoft.com/office/powerpoint/2010/main" val="11153311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D51E8C-0640-3643-BFB5-28A1C1CC4D96}"/>
              </a:ext>
            </a:extLst>
          </p:cNvPr>
          <p:cNvGrpSpPr/>
          <p:nvPr/>
        </p:nvGrpSpPr>
        <p:grpSpPr>
          <a:xfrm>
            <a:off x="0" y="624256"/>
            <a:ext cx="12120898" cy="6163407"/>
            <a:chOff x="0" y="26376"/>
            <a:chExt cx="1212089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D6FC0A-A227-2048-B8AD-ED8B1D50F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376"/>
              <a:ext cx="6858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B992DF-B012-FB45-BA13-0373F9CEE4B3}"/>
                </a:ext>
              </a:extLst>
            </p:cNvPr>
            <p:cNvSpPr/>
            <p:nvPr/>
          </p:nvSpPr>
          <p:spPr>
            <a:xfrm>
              <a:off x="2693483" y="3738621"/>
              <a:ext cx="205600" cy="31193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230AC8-1AB2-D74E-AD90-28CBB35BDDB7}"/>
                </a:ext>
              </a:extLst>
            </p:cNvPr>
            <p:cNvSpPr/>
            <p:nvPr/>
          </p:nvSpPr>
          <p:spPr>
            <a:xfrm>
              <a:off x="2893671" y="2955884"/>
              <a:ext cx="353028" cy="390211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7F70F4-69DA-AA40-ADBF-86A78256F80B}"/>
                </a:ext>
              </a:extLst>
            </p:cNvPr>
            <p:cNvSpPr/>
            <p:nvPr/>
          </p:nvSpPr>
          <p:spPr>
            <a:xfrm>
              <a:off x="4307712" y="2604303"/>
              <a:ext cx="576804" cy="390211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651479-A421-9548-BC1C-E8AEC26B5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5539" y="5787085"/>
              <a:ext cx="7067710" cy="67013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A903FA-A71F-8F49-841D-AFF65B995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5401" y="4592736"/>
              <a:ext cx="5585497" cy="974697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D3A46D6-04E3-7941-A955-14C8E590B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1124" y="483721"/>
              <a:ext cx="6277175" cy="86397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2A78B74B-DE2D-AD41-9611-91349B43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85" y="15347"/>
            <a:ext cx="10515600" cy="6802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Gene-Pathway incidence heatmap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F71D5-81DC-E140-A61E-EA51312F195E}"/>
              </a:ext>
            </a:extLst>
          </p:cNvPr>
          <p:cNvSpPr txBox="1"/>
          <p:nvPr/>
        </p:nvSpPr>
        <p:spPr>
          <a:xfrm>
            <a:off x="4928843" y="6425683"/>
            <a:ext cx="685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Interferon response is a distinguishing pathway, and here are the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A0D010-9308-1A4D-8F10-C262423FEF89}"/>
              </a:ext>
            </a:extLst>
          </p:cNvPr>
          <p:cNvSpPr txBox="1"/>
          <p:nvPr/>
        </p:nvSpPr>
        <p:spPr>
          <a:xfrm>
            <a:off x="6916874" y="4351027"/>
            <a:ext cx="249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to virus, genes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3A1B0-36A6-9145-9281-B4B173430555}"/>
              </a:ext>
            </a:extLst>
          </p:cNvPr>
          <p:cNvSpPr txBox="1"/>
          <p:nvPr/>
        </p:nvSpPr>
        <p:spPr>
          <a:xfrm>
            <a:off x="5521124" y="721229"/>
            <a:ext cx="23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cell activation, genes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7497B-AD19-DA43-B030-5F63746899A2}"/>
              </a:ext>
            </a:extLst>
          </p:cNvPr>
          <p:cNvSpPr/>
          <p:nvPr/>
        </p:nvSpPr>
        <p:spPr>
          <a:xfrm>
            <a:off x="10420307" y="170808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Package: </a:t>
            </a:r>
          </a:p>
          <a:p>
            <a:r>
              <a:rPr lang="en-US" dirty="0" err="1"/>
              <a:t>multienrichjam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53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35C9-D863-D84C-8A16-7BA81099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44BC-FCB1-5E4F-AB69-CF0D0C8B1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Bulk RNA-seq</a:t>
            </a:r>
          </a:p>
          <a:p>
            <a:pPr lvl="1"/>
            <a:r>
              <a:rPr lang="en-US" dirty="0"/>
              <a:t>The pipeline and dataset 1</a:t>
            </a:r>
          </a:p>
          <a:p>
            <a:pPr lvl="2"/>
            <a:r>
              <a:rPr lang="en-US" dirty="0">
                <a:hlinkClick r:id="rId2"/>
              </a:rPr>
              <a:t>https://github.com/UMMS-Biocore/RNASeqTutorial/blob/master/RNASeqTutorial.pdf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Dataset 2 </a:t>
            </a:r>
          </a:p>
          <a:p>
            <a:pPr lvl="3"/>
            <a:r>
              <a:rPr lang="en-US" dirty="0">
                <a:hlinkClick r:id="rId3"/>
              </a:rPr>
              <a:t>https://bioinfo.umassmed.edu/index.php?p=35#p1e3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Functional annotation of gene lists. </a:t>
            </a:r>
          </a:p>
          <a:p>
            <a:pPr lvl="2"/>
            <a:r>
              <a:rPr lang="en-US" dirty="0" err="1"/>
              <a:t>Webgestalt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http://www.webgestalt.org/2017/option.php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clusterProfiler</a:t>
            </a:r>
            <a:endParaRPr lang="en-US" dirty="0"/>
          </a:p>
          <a:p>
            <a:pPr lvl="3"/>
            <a:r>
              <a:rPr lang="en-US" dirty="0"/>
              <a:t>Overrepresentation Enrichment analysis (OEA)</a:t>
            </a:r>
          </a:p>
          <a:p>
            <a:pPr lvl="3"/>
            <a:r>
              <a:rPr lang="en-US" dirty="0" err="1"/>
              <a:t>Geneset</a:t>
            </a:r>
            <a:r>
              <a:rPr lang="en-US" dirty="0"/>
              <a:t> Enrichment Analysis (GSEA)</a:t>
            </a:r>
          </a:p>
          <a:p>
            <a:pPr lvl="2"/>
            <a:r>
              <a:rPr lang="en-US" dirty="0"/>
              <a:t>Ingenuity Pathway Analysis (</a:t>
            </a:r>
            <a:r>
              <a:rPr lang="en-US" b="1" dirty="0"/>
              <a:t>IPA</a:t>
            </a:r>
            <a:r>
              <a:rPr lang="en-US" dirty="0"/>
              <a:t>) </a:t>
            </a:r>
          </a:p>
          <a:p>
            <a:pPr lvl="2"/>
            <a:r>
              <a:rPr lang="en-US" dirty="0" err="1"/>
              <a:t>multienrichjam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https://jmw86069.github.io/multienrichjam/articles/importIPA.html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Network analysis</a:t>
            </a:r>
          </a:p>
          <a:p>
            <a:pPr lvl="3"/>
            <a:r>
              <a:rPr lang="en-US" dirty="0" err="1"/>
              <a:t>Cytoscape</a:t>
            </a:r>
            <a:r>
              <a:rPr lang="en-US" dirty="0"/>
              <a:t> and apps </a:t>
            </a:r>
            <a:r>
              <a:rPr lang="en-US" dirty="0">
                <a:hlinkClick r:id="rId6"/>
              </a:rPr>
              <a:t>https://cytoscape.org/</a:t>
            </a:r>
            <a:r>
              <a:rPr lang="en-US" dirty="0"/>
              <a:t>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172D-AB81-8A4E-9BC8-ACE062A7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Part III, Chromatin </a:t>
            </a:r>
            <a:r>
              <a:rPr lang="en-US" sz="3600" dirty="0" err="1"/>
              <a:t>Immuno</a:t>
            </a:r>
            <a:r>
              <a:rPr lang="en-US" sz="3600" dirty="0"/>
              <a:t> Precipitation Sequencing (</a:t>
            </a:r>
            <a:r>
              <a:rPr lang="en-US" sz="3600" dirty="0" err="1"/>
              <a:t>ChIP</a:t>
            </a:r>
            <a:r>
              <a:rPr lang="en-US" sz="3600" dirty="0"/>
              <a:t>-seq)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DE1F8D-A05A-DF42-A7A4-2F5CA44A8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026" y="2497253"/>
            <a:ext cx="6098102" cy="417336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C540CF-F558-B349-8F88-6C3EB651C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02" y="177707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Background and related chromatin types</a:t>
            </a:r>
          </a:p>
          <a:p>
            <a:r>
              <a:rPr lang="en-US" dirty="0"/>
              <a:t>Peaks and input Controls</a:t>
            </a:r>
          </a:p>
          <a:p>
            <a:r>
              <a:rPr lang="en-US" dirty="0"/>
              <a:t>Quality controls</a:t>
            </a:r>
          </a:p>
          <a:p>
            <a:r>
              <a:rPr lang="en-US" dirty="0"/>
              <a:t>Workflow and sample data</a:t>
            </a:r>
          </a:p>
          <a:p>
            <a:r>
              <a:rPr lang="en-US" dirty="0"/>
              <a:t>Demo on </a:t>
            </a:r>
            <a:r>
              <a:rPr lang="en-US" dirty="0" err="1"/>
              <a:t>BioWulf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33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E8592-BA17-A246-BA94-B5B8874A3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27" y="445062"/>
            <a:ext cx="11421448" cy="64129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CC146-BC52-5A4D-8DB7-8A426007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5392"/>
          </a:xfrm>
        </p:spPr>
        <p:txBody>
          <a:bodyPr/>
          <a:lstStyle/>
          <a:p>
            <a:pPr algn="ctr"/>
            <a:r>
              <a:rPr lang="en-US" dirty="0" err="1"/>
              <a:t>ChIP</a:t>
            </a:r>
            <a:r>
              <a:rPr lang="en-US" dirty="0"/>
              <a:t>-seq </a:t>
            </a:r>
          </a:p>
        </p:txBody>
      </p:sp>
    </p:spTree>
    <p:extLst>
      <p:ext uri="{BB962C8B-B14F-4D97-AF65-F5344CB8AC3E}">
        <p14:creationId xmlns:p14="http://schemas.microsoft.com/office/powerpoint/2010/main" val="3915402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93360-0F8B-3F44-8086-24F2C5398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334" y="265734"/>
            <a:ext cx="9231594" cy="648887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051E72-EE6B-2D44-9095-E778064916A1}"/>
              </a:ext>
            </a:extLst>
          </p:cNvPr>
          <p:cNvSpPr txBox="1"/>
          <p:nvPr/>
        </p:nvSpPr>
        <p:spPr>
          <a:xfrm>
            <a:off x="212980" y="5754756"/>
            <a:ext cx="1838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Peaks in </a:t>
            </a:r>
            <a:r>
              <a:rPr lang="en-US" dirty="0" err="1"/>
              <a:t>greylist</a:t>
            </a:r>
            <a:endParaRPr lang="en-US" dirty="0"/>
          </a:p>
          <a:p>
            <a:r>
              <a:rPr lang="en-US" dirty="0"/>
              <a:t>&amp; known blacklist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B2550-1E46-9F4C-AB01-D888289B4627}"/>
              </a:ext>
            </a:extLst>
          </p:cNvPr>
          <p:cNvSpPr txBox="1"/>
          <p:nvPr/>
        </p:nvSpPr>
        <p:spPr>
          <a:xfrm>
            <a:off x="9607506" y="5200758"/>
            <a:ext cx="19905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can be used in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MACS2 peak calling</a:t>
            </a:r>
          </a:p>
          <a:p>
            <a:r>
              <a:rPr lang="en-US" sz="1400" dirty="0"/>
              <a:t>Homer differential peaks</a:t>
            </a:r>
          </a:p>
          <a:p>
            <a:r>
              <a:rPr lang="en-US" sz="1400" dirty="0" err="1"/>
              <a:t>DiffBind</a:t>
            </a:r>
            <a:r>
              <a:rPr lang="en-US" sz="1400" dirty="0"/>
              <a:t> </a:t>
            </a:r>
            <a:r>
              <a:rPr lang="en-US" sz="1400" dirty="0" err="1"/>
              <a:t>greylist</a:t>
            </a:r>
            <a:r>
              <a:rPr lang="en-US" sz="1400" dirty="0"/>
              <a:t> removal</a:t>
            </a:r>
          </a:p>
        </p:txBody>
      </p:sp>
    </p:spTree>
    <p:extLst>
      <p:ext uri="{BB962C8B-B14F-4D97-AF65-F5344CB8AC3E}">
        <p14:creationId xmlns:p14="http://schemas.microsoft.com/office/powerpoint/2010/main" val="663950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B217C3-255D-4644-92E8-2AC8D88CB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659" t="96334"/>
          <a:stretch/>
        </p:blipFill>
        <p:spPr>
          <a:xfrm>
            <a:off x="2854546" y="5371318"/>
            <a:ext cx="2223962" cy="23427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4D0CDF4-868B-E94C-9946-7A849D1B6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3" r="45544" b="33620"/>
          <a:stretch/>
        </p:blipFill>
        <p:spPr>
          <a:xfrm>
            <a:off x="1758433" y="1062355"/>
            <a:ext cx="4802387" cy="424116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6793A84-77E1-A244-846A-DD48DDFF9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1" t="66380" r="58500" b="4093"/>
          <a:stretch/>
        </p:blipFill>
        <p:spPr>
          <a:xfrm>
            <a:off x="7038857" y="2239644"/>
            <a:ext cx="3394710" cy="18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9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EF7B-698D-784D-8395-ACA600B50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Agenda -- day 2, bulk RNA-seq and </a:t>
            </a:r>
            <a:r>
              <a:rPr lang="en-US" dirty="0" err="1"/>
              <a:t>ChIP</a:t>
            </a:r>
            <a:r>
              <a:rPr lang="en-US" dirty="0"/>
              <a:t>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3E15C-02A2-5448-953B-156F557B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72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Part II, Bulk RNA-seq</a:t>
            </a:r>
          </a:p>
          <a:p>
            <a:r>
              <a:rPr lang="en-US" sz="1800" dirty="0"/>
              <a:t>9:00-9:15AM, connect to </a:t>
            </a:r>
            <a:r>
              <a:rPr lang="en-US" sz="1800" dirty="0" err="1"/>
              <a:t>biowulf</a:t>
            </a:r>
            <a:r>
              <a:rPr lang="en-US" sz="1800" dirty="0"/>
              <a:t> </a:t>
            </a:r>
          </a:p>
          <a:p>
            <a:r>
              <a:rPr lang="en-US" sz="1800" dirty="0"/>
              <a:t>9:15-9:30AM, introduction to bulk RNA-seq</a:t>
            </a:r>
          </a:p>
          <a:p>
            <a:r>
              <a:rPr lang="en-US" sz="1800" dirty="0"/>
              <a:t>9:30-10AM, From </a:t>
            </a:r>
            <a:r>
              <a:rPr lang="en-US" sz="1800" dirty="0" err="1"/>
              <a:t>Fastq</a:t>
            </a:r>
            <a:r>
              <a:rPr lang="en-US" sz="1800" dirty="0"/>
              <a:t> files, alignment with RSEM, </a:t>
            </a:r>
            <a:r>
              <a:rPr lang="en-US" sz="1800" dirty="0" err="1"/>
              <a:t>Tophat</a:t>
            </a:r>
            <a:r>
              <a:rPr lang="en-US" sz="1800" dirty="0"/>
              <a:t> </a:t>
            </a:r>
          </a:p>
          <a:p>
            <a:r>
              <a:rPr lang="en-US" sz="1800" dirty="0"/>
              <a:t>10AM-10:30AM, Visualize the output using IGV. </a:t>
            </a:r>
          </a:p>
          <a:p>
            <a:r>
              <a:rPr lang="en-US" sz="1800" dirty="0"/>
              <a:t>10:30-11:00AM, Normalization and differential analysis with DESeq2</a:t>
            </a:r>
          </a:p>
          <a:p>
            <a:r>
              <a:rPr lang="en-US" sz="1800" dirty="0"/>
              <a:t>Questions and break</a:t>
            </a:r>
          </a:p>
          <a:p>
            <a:pPr marL="0" indent="0">
              <a:buNone/>
            </a:pPr>
            <a:r>
              <a:rPr lang="en-US" sz="1800" dirty="0"/>
              <a:t>Part III, Chip-seq</a:t>
            </a:r>
          </a:p>
          <a:p>
            <a:r>
              <a:rPr lang="en-US" sz="1800" dirty="0"/>
              <a:t>11:30AM-12PM, Introduction to </a:t>
            </a:r>
            <a:r>
              <a:rPr lang="en-US" sz="1800" dirty="0" err="1"/>
              <a:t>ChIP</a:t>
            </a:r>
            <a:r>
              <a:rPr lang="en-US" sz="1800" dirty="0"/>
              <a:t>-seq analysis</a:t>
            </a:r>
          </a:p>
          <a:p>
            <a:r>
              <a:rPr lang="en-US" sz="1800" dirty="0"/>
              <a:t>12:00-12:15AM, Alignment to genome using Bowtie2</a:t>
            </a:r>
          </a:p>
          <a:p>
            <a:r>
              <a:rPr lang="en-US" sz="1800" dirty="0"/>
              <a:t>12:15-12:45AM, Use MACS2 to call peaks, and use </a:t>
            </a:r>
            <a:r>
              <a:rPr lang="en-US" sz="1800" dirty="0" err="1"/>
              <a:t>Diffbind</a:t>
            </a:r>
            <a:r>
              <a:rPr lang="en-US" sz="1800" dirty="0"/>
              <a:t> to call differential peaks</a:t>
            </a:r>
          </a:p>
          <a:p>
            <a:r>
              <a:rPr lang="en-US" sz="1800" dirty="0"/>
              <a:t>12:45-1:15AM, Use CEAS to annotate peaks and summarize statistics. </a:t>
            </a:r>
          </a:p>
          <a:p>
            <a:r>
              <a:rPr lang="en-US" sz="1800" dirty="0"/>
              <a:t>1:15am -1:45AM, Use Homer to study TF binding site analysis. And use GREAT for gene ontology.</a:t>
            </a:r>
          </a:p>
          <a:p>
            <a:pPr marL="0" indent="0">
              <a:buNone/>
            </a:pPr>
            <a:r>
              <a:rPr lang="en-US" sz="1800" dirty="0"/>
              <a:t>Review &amp; 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2E120-343A-B74D-B250-6BB0DE15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98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B52370-C323-DA42-A41F-D390D25750F8}"/>
              </a:ext>
            </a:extLst>
          </p:cNvPr>
          <p:cNvSpPr txBox="1"/>
          <p:nvPr/>
        </p:nvSpPr>
        <p:spPr>
          <a:xfrm>
            <a:off x="1764082" y="1019814"/>
            <a:ext cx="372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A9A5E-FD29-884A-8676-A1069056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68" y="208353"/>
            <a:ext cx="10515600" cy="584775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 IP produce different type of peaks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4A2B2-AAE8-A041-868A-9CAE222F5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3720BF-18F3-4A4C-9309-2EF80D006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41"/>
          <a:stretch/>
        </p:blipFill>
        <p:spPr>
          <a:xfrm>
            <a:off x="539605" y="1196033"/>
            <a:ext cx="10934763" cy="56105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D73122-1E28-954B-8A8F-C7B16B6943EB}"/>
              </a:ext>
            </a:extLst>
          </p:cNvPr>
          <p:cNvSpPr/>
          <p:nvPr/>
        </p:nvSpPr>
        <p:spPr>
          <a:xfrm>
            <a:off x="3196354" y="1076241"/>
            <a:ext cx="4652920" cy="23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5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9711-4F42-3A4B-AB68-F306CAAA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ATAC-seq is very similar but has no input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9F25A-F80A-7A4E-A03A-0562559E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1158" cy="4351338"/>
          </a:xfrm>
        </p:spPr>
        <p:txBody>
          <a:bodyPr/>
          <a:lstStyle/>
          <a:p>
            <a:r>
              <a:rPr lang="en-US" dirty="0"/>
              <a:t>ATAC-seq assess regions of genome that is not compacted</a:t>
            </a:r>
          </a:p>
          <a:p>
            <a:r>
              <a:rPr lang="en-US" dirty="0"/>
              <a:t>Processing of ATAC-seq is very similar to </a:t>
            </a:r>
            <a:r>
              <a:rPr lang="en-US" dirty="0" err="1"/>
              <a:t>ChIP</a:t>
            </a:r>
            <a:r>
              <a:rPr lang="en-US" dirty="0"/>
              <a:t>-seq </a:t>
            </a:r>
          </a:p>
          <a:p>
            <a:r>
              <a:rPr lang="en-US" dirty="0"/>
              <a:t>There is no input control for ATAC-seq. </a:t>
            </a:r>
          </a:p>
          <a:p>
            <a:endParaRPr lang="en-US" dirty="0"/>
          </a:p>
        </p:txBody>
      </p:sp>
      <p:pic>
        <p:nvPicPr>
          <p:cNvPr id="4098" name="Picture 2" descr="Active ATAC-Seq Kit workflow">
            <a:extLst>
              <a:ext uri="{FF2B5EF4-FFF2-40B4-BE49-F238E27FC236}">
                <a16:creationId xmlns:a16="http://schemas.microsoft.com/office/drawing/2014/main" id="{A5536400-6637-8849-AD5E-FFAEDBE49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58" y="1825625"/>
            <a:ext cx="5300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1FBEB9-B687-A14D-A5BD-0F0A7C61A10A}"/>
              </a:ext>
            </a:extLst>
          </p:cNvPr>
          <p:cNvSpPr/>
          <p:nvPr/>
        </p:nvSpPr>
        <p:spPr>
          <a:xfrm>
            <a:off x="6978443" y="6492875"/>
            <a:ext cx="4530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www.bioscience.co.uk</a:t>
            </a:r>
            <a:r>
              <a:rPr lang="en-US" dirty="0"/>
              <a:t>/</a:t>
            </a:r>
            <a:r>
              <a:rPr lang="en-US" dirty="0" err="1"/>
              <a:t>cpl</a:t>
            </a:r>
            <a:r>
              <a:rPr lang="en-US" dirty="0"/>
              <a:t>/</a:t>
            </a:r>
            <a:r>
              <a:rPr lang="en-US" dirty="0" err="1"/>
              <a:t>atac</a:t>
            </a:r>
            <a:r>
              <a:rPr lang="en-US" dirty="0"/>
              <a:t>-seq-kit</a:t>
            </a:r>
          </a:p>
        </p:txBody>
      </p:sp>
    </p:spTree>
    <p:extLst>
      <p:ext uri="{BB962C8B-B14F-4D97-AF65-F5344CB8AC3E}">
        <p14:creationId xmlns:p14="http://schemas.microsoft.com/office/powerpoint/2010/main" val="1316854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9C67-B1D3-B34B-8E26-708A9847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F55C0-E7D1-5145-935A-0E4C9FEC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34" y="0"/>
            <a:ext cx="1109353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669342-993A-554F-8FED-33DE4FFF1936}"/>
              </a:ext>
            </a:extLst>
          </p:cNvPr>
          <p:cNvSpPr/>
          <p:nvPr/>
        </p:nvSpPr>
        <p:spPr>
          <a:xfrm>
            <a:off x="4444268" y="843240"/>
            <a:ext cx="5277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m.ensembl.org</a:t>
            </a:r>
            <a:r>
              <a:rPr lang="en-US" dirty="0"/>
              <a:t>/info/website/upload/</a:t>
            </a:r>
            <a:r>
              <a:rPr lang="en-US" dirty="0" err="1"/>
              <a:t>bed.html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7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E757-6D9C-AB44-958A-BF8ED0CE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81" y="1855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II, </a:t>
            </a:r>
            <a:r>
              <a:rPr lang="en-US" dirty="0" err="1"/>
              <a:t>ChIP</a:t>
            </a:r>
            <a:r>
              <a:rPr lang="en-US" dirty="0"/>
              <a:t>-seq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D379-BB17-7942-A75A-3853954BA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8F939D-18C5-7A47-A0EC-0047FDBA6D3F}"/>
              </a:ext>
            </a:extLst>
          </p:cNvPr>
          <p:cNvGrpSpPr/>
          <p:nvPr/>
        </p:nvGrpSpPr>
        <p:grpSpPr>
          <a:xfrm>
            <a:off x="55347" y="1511074"/>
            <a:ext cx="11962482" cy="4665889"/>
            <a:chOff x="55347" y="1511074"/>
            <a:chExt cx="11573887" cy="43100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63E4C8-46B4-4E40-99FB-20A3C856D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594" t="23663" r="17508" b="2599"/>
            <a:stretch/>
          </p:blipFill>
          <p:spPr>
            <a:xfrm>
              <a:off x="5900058" y="1511074"/>
              <a:ext cx="5729176" cy="4310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05252A-A524-1246-B2D3-37998BE7A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24" t="17266" r="4469"/>
            <a:stretch/>
          </p:blipFill>
          <p:spPr>
            <a:xfrm>
              <a:off x="55347" y="1511074"/>
              <a:ext cx="5729176" cy="4310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" name="Right Arrow 4">
            <a:extLst>
              <a:ext uri="{FF2B5EF4-FFF2-40B4-BE49-F238E27FC236}">
                <a16:creationId xmlns:a16="http://schemas.microsoft.com/office/drawing/2014/main" id="{B289FE75-C878-0048-9EC3-8C3D9837B1DB}"/>
              </a:ext>
            </a:extLst>
          </p:cNvPr>
          <p:cNvSpPr/>
          <p:nvPr/>
        </p:nvSpPr>
        <p:spPr>
          <a:xfrm rot="16200000">
            <a:off x="646252" y="5551136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A9980BE-EEDA-F94F-A2C3-46D5988FFF4B}"/>
              </a:ext>
            </a:extLst>
          </p:cNvPr>
          <p:cNvSpPr/>
          <p:nvPr/>
        </p:nvSpPr>
        <p:spPr>
          <a:xfrm rot="16200000">
            <a:off x="1666035" y="5998938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E578798-A4B0-2A41-8CAE-CD9B6B9F8DE1}"/>
              </a:ext>
            </a:extLst>
          </p:cNvPr>
          <p:cNvSpPr/>
          <p:nvPr/>
        </p:nvSpPr>
        <p:spPr>
          <a:xfrm rot="16200000">
            <a:off x="2507793" y="6228254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88505CA-6306-F945-9F0B-D641B045640B}"/>
              </a:ext>
            </a:extLst>
          </p:cNvPr>
          <p:cNvSpPr/>
          <p:nvPr/>
        </p:nvSpPr>
        <p:spPr>
          <a:xfrm rot="16200000">
            <a:off x="3423871" y="6222901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03BF54C-624F-CF44-BACC-12A3C87B3540}"/>
              </a:ext>
            </a:extLst>
          </p:cNvPr>
          <p:cNvSpPr/>
          <p:nvPr/>
        </p:nvSpPr>
        <p:spPr>
          <a:xfrm rot="16200000">
            <a:off x="4384748" y="6124365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0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AE0E-73BA-8C47-A5EF-0930BE91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588"/>
          </a:xfrm>
        </p:spPr>
        <p:txBody>
          <a:bodyPr/>
          <a:lstStyle/>
          <a:p>
            <a:r>
              <a:rPr lang="en-US" dirty="0"/>
              <a:t>Complexity of library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79CB85E-5D3B-2A46-937E-FD135BA20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19" y="1353352"/>
            <a:ext cx="9953405" cy="5449068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058BED5-48FC-9448-A691-AE62F592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858" y="2331218"/>
            <a:ext cx="3199004" cy="2828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694A52-0B41-6541-967A-AA7FF4191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964" y="216897"/>
            <a:ext cx="5237017" cy="148127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F7B4CF-37E9-E944-94F3-67DE1EA97CD8}"/>
              </a:ext>
            </a:extLst>
          </p:cNvPr>
          <p:cNvCxnSpPr>
            <a:cxnSpLocks/>
          </p:cNvCxnSpPr>
          <p:nvPr/>
        </p:nvCxnSpPr>
        <p:spPr>
          <a:xfrm>
            <a:off x="7065325" y="1320984"/>
            <a:ext cx="369708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00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746A-5270-0746-8798-4F78A77F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3E08-44E9-EF4E-AD04-93247A6A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667F92-F073-0E4C-B10D-57C4F6AC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01"/>
            <a:ext cx="9121333" cy="67062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578941-C1C7-F041-83C9-ACED4E047702}"/>
              </a:ext>
            </a:extLst>
          </p:cNvPr>
          <p:cNvSpPr/>
          <p:nvPr/>
        </p:nvSpPr>
        <p:spPr>
          <a:xfrm>
            <a:off x="6970663" y="6471867"/>
            <a:ext cx="5043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=XWcWn8dt4c8</a:t>
            </a:r>
          </a:p>
        </p:txBody>
      </p:sp>
    </p:spTree>
    <p:extLst>
      <p:ext uri="{BB962C8B-B14F-4D97-AF65-F5344CB8AC3E}">
        <p14:creationId xmlns:p14="http://schemas.microsoft.com/office/powerpoint/2010/main" val="2509468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1E2CB6-AF09-AC47-93D1-D72CD08F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7" y="0"/>
            <a:ext cx="10089805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10A8A1E-1429-AB4A-AF1D-8C412AE1C4EC}"/>
              </a:ext>
            </a:extLst>
          </p:cNvPr>
          <p:cNvSpPr txBox="1"/>
          <p:nvPr/>
        </p:nvSpPr>
        <p:spPr>
          <a:xfrm>
            <a:off x="736375" y="4402067"/>
            <a:ext cx="4075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is for single end sequencing. </a:t>
            </a:r>
          </a:p>
          <a:p>
            <a:r>
              <a:rPr lang="en-US" dirty="0"/>
              <a:t>For paired end, modeling step is ignored. </a:t>
            </a:r>
          </a:p>
        </p:txBody>
      </p:sp>
    </p:spTree>
    <p:extLst>
      <p:ext uri="{BB962C8B-B14F-4D97-AF65-F5344CB8AC3E}">
        <p14:creationId xmlns:p14="http://schemas.microsoft.com/office/powerpoint/2010/main" val="377607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9DE0-CBA8-9A49-B62F-6028F14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DA7E7-803D-AC47-8089-A438CF8FE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0424" cy="4351338"/>
          </a:xfrm>
        </p:spPr>
        <p:txBody>
          <a:bodyPr/>
          <a:lstStyle/>
          <a:p>
            <a:r>
              <a:rPr lang="en-US" dirty="0"/>
              <a:t>If DNA is over-fragmented, the phantom peak will be high</a:t>
            </a:r>
          </a:p>
          <a:p>
            <a:r>
              <a:rPr lang="en-US" dirty="0"/>
              <a:t>If fragmentation is </a:t>
            </a:r>
            <a:r>
              <a:rPr lang="en-US" dirty="0" err="1"/>
              <a:t>aproperiate</a:t>
            </a:r>
            <a:r>
              <a:rPr lang="en-US" dirty="0"/>
              <a:t>, </a:t>
            </a:r>
            <a:r>
              <a:rPr lang="en-US" dirty="0" err="1"/>
              <a:t>ChIP</a:t>
            </a:r>
            <a:r>
              <a:rPr lang="en-US" dirty="0"/>
              <a:t> peak will dominate the strand shift.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B9890-8D85-EE4F-A523-8EDFB3E7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237" y="1825625"/>
            <a:ext cx="6059156" cy="468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D90F9-2578-9845-B155-B55F510E7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10"/>
          <a:stretch/>
        </p:blipFill>
        <p:spPr>
          <a:xfrm>
            <a:off x="1150676" y="4520954"/>
            <a:ext cx="3873500" cy="21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31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4434-8570-4B40-8FC7-626EB622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33202-46D0-8F4D-A904-37E131DD4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64" y="0"/>
            <a:ext cx="10772671" cy="6711916"/>
          </a:xfrm>
        </p:spPr>
      </p:pic>
    </p:spTree>
    <p:extLst>
      <p:ext uri="{BB962C8B-B14F-4D97-AF65-F5344CB8AC3E}">
        <p14:creationId xmlns:p14="http://schemas.microsoft.com/office/powerpoint/2010/main" val="955029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5416-095E-4542-AD51-7305CCBA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 between replicates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311ED88-B296-C542-94E0-C32747036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9"/>
          <a:stretch/>
        </p:blipFill>
        <p:spPr>
          <a:xfrm>
            <a:off x="4983848" y="2116407"/>
            <a:ext cx="7208152" cy="459373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18F114-F217-E741-9984-FABE14877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276411" cy="4351338"/>
          </a:xfrm>
        </p:spPr>
        <p:txBody>
          <a:bodyPr/>
          <a:lstStyle/>
          <a:p>
            <a:r>
              <a:rPr lang="en-US" dirty="0"/>
              <a:t>High variability between replicates</a:t>
            </a:r>
          </a:p>
          <a:p>
            <a:r>
              <a:rPr lang="en-US" dirty="0"/>
              <a:t>Used correlation between ranking of peaks of each replicate</a:t>
            </a:r>
          </a:p>
          <a:p>
            <a:r>
              <a:rPr lang="en-US" dirty="0"/>
              <a:t>More useful for replicates of 2, difficult to implement for bigger numbers of replicates.</a:t>
            </a:r>
          </a:p>
        </p:txBody>
      </p:sp>
    </p:spTree>
    <p:extLst>
      <p:ext uri="{BB962C8B-B14F-4D97-AF65-F5344CB8AC3E}">
        <p14:creationId xmlns:p14="http://schemas.microsoft.com/office/powerpoint/2010/main" val="424632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9B63-6BB8-184B-84BE-9711FAB1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software to visualizing alignment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091C0-48C0-9A45-8CCE-7076952B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IGV on your local machine</a:t>
            </a:r>
          </a:p>
          <a:p>
            <a:pPr lvl="1"/>
            <a:r>
              <a:rPr lang="en-US" dirty="0">
                <a:hlinkClick r:id="rId2"/>
              </a:rPr>
              <a:t>https://software.broadinstitute.org/software/igv/download</a:t>
            </a:r>
            <a:r>
              <a:rPr lang="en-US" dirty="0"/>
              <a:t> </a:t>
            </a:r>
          </a:p>
          <a:p>
            <a:r>
              <a:rPr lang="en-US" dirty="0"/>
              <a:t>Install IGM on your local machine</a:t>
            </a:r>
          </a:p>
          <a:p>
            <a:pPr lvl="1"/>
            <a:r>
              <a:rPr lang="en-US" dirty="0">
                <a:hlinkClick r:id="rId3"/>
              </a:rPr>
              <a:t>https://www.bioviz.org/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5314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604E-23BC-4C45-AB31-5676BEEF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22E27-10CA-8746-BA4C-BF8AD5E36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66" y="1825625"/>
            <a:ext cx="545641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Peak (bed file) operation using </a:t>
            </a:r>
            <a:r>
              <a:rPr lang="en-US" dirty="0" err="1"/>
              <a:t>bedtools</a:t>
            </a:r>
            <a:endParaRPr lang="en-US" dirty="0"/>
          </a:p>
          <a:p>
            <a:r>
              <a:rPr lang="en-US" dirty="0"/>
              <a:t>Visualization of peaks using IGM</a:t>
            </a:r>
          </a:p>
          <a:p>
            <a:r>
              <a:rPr lang="en-US" dirty="0"/>
              <a:t>Annotate peaks with adjacent genes using CEAS</a:t>
            </a:r>
          </a:p>
          <a:p>
            <a:r>
              <a:rPr lang="en-US" dirty="0"/>
              <a:t>Annotate peak locations relative to promoter and Gene ontology using GREAT </a:t>
            </a:r>
          </a:p>
          <a:p>
            <a:r>
              <a:rPr lang="en-US" dirty="0"/>
              <a:t>Find enriched motifs from peaks using Homer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643CB3-C956-6E45-816A-00AFA125F9EE}"/>
              </a:ext>
            </a:extLst>
          </p:cNvPr>
          <p:cNvGrpSpPr/>
          <p:nvPr/>
        </p:nvGrpSpPr>
        <p:grpSpPr>
          <a:xfrm>
            <a:off x="6096000" y="1462678"/>
            <a:ext cx="5921534" cy="5146058"/>
            <a:chOff x="55347" y="1511074"/>
            <a:chExt cx="5921534" cy="51460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2AD52B-796E-9745-BED4-48F83EC73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24" t="17266" r="4469"/>
            <a:stretch/>
          </p:blipFill>
          <p:spPr>
            <a:xfrm>
              <a:off x="55347" y="1511074"/>
              <a:ext cx="5921534" cy="46658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9C226802-82D5-CF43-A5EF-37A3CC4E1F47}"/>
                </a:ext>
              </a:extLst>
            </p:cNvPr>
            <p:cNvSpPr/>
            <p:nvPr/>
          </p:nvSpPr>
          <p:spPr>
            <a:xfrm rot="16200000">
              <a:off x="646252" y="5551136"/>
              <a:ext cx="501707" cy="35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FD863BC9-2FFE-2747-BF06-174C06EA2E33}"/>
                </a:ext>
              </a:extLst>
            </p:cNvPr>
            <p:cNvSpPr/>
            <p:nvPr/>
          </p:nvSpPr>
          <p:spPr>
            <a:xfrm rot="16200000">
              <a:off x="1666035" y="5998938"/>
              <a:ext cx="501707" cy="35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171D2BC2-8EDF-9942-B359-339F1E5FC60D}"/>
                </a:ext>
              </a:extLst>
            </p:cNvPr>
            <p:cNvSpPr/>
            <p:nvPr/>
          </p:nvSpPr>
          <p:spPr>
            <a:xfrm rot="16200000">
              <a:off x="2507793" y="6228254"/>
              <a:ext cx="501707" cy="35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2701A2A4-E76A-A545-9CAA-B7E8FA0AFF1E}"/>
                </a:ext>
              </a:extLst>
            </p:cNvPr>
            <p:cNvSpPr/>
            <p:nvPr/>
          </p:nvSpPr>
          <p:spPr>
            <a:xfrm rot="16200000">
              <a:off x="3423871" y="6222901"/>
              <a:ext cx="501707" cy="35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91CD2E8-5444-D544-AA9A-A27A32F74F9D}"/>
                </a:ext>
              </a:extLst>
            </p:cNvPr>
            <p:cNvSpPr/>
            <p:nvPr/>
          </p:nvSpPr>
          <p:spPr>
            <a:xfrm rot="16200000">
              <a:off x="4384748" y="6124365"/>
              <a:ext cx="501707" cy="35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821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3603-2E7D-B24B-9105-22874476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Bed file operations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8FA5C-2021-FF4F-9542-4E76BEAB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2755"/>
            <a:ext cx="7620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1897DD6-E1D1-3A44-95CE-2D8E49D3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782" y="638628"/>
            <a:ext cx="4303408" cy="605381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1A4A3-BDFF-5A4D-B274-64AC30624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5308" cy="1992749"/>
          </a:xfrm>
        </p:spPr>
        <p:txBody>
          <a:bodyPr/>
          <a:lstStyle/>
          <a:p>
            <a:r>
              <a:rPr lang="en-US" dirty="0" err="1"/>
              <a:t>Bedtools</a:t>
            </a:r>
            <a:r>
              <a:rPr lang="en-US" dirty="0"/>
              <a:t> intersect -</a:t>
            </a:r>
            <a:r>
              <a:rPr lang="en-US" dirty="0" err="1"/>
              <a:t>wa</a:t>
            </a:r>
            <a:r>
              <a:rPr lang="en-US" dirty="0"/>
              <a:t> s1.bed s2.bed</a:t>
            </a:r>
          </a:p>
          <a:p>
            <a:r>
              <a:rPr lang="en-US" dirty="0" err="1"/>
              <a:t>Bedtools</a:t>
            </a:r>
            <a:r>
              <a:rPr lang="en-US" dirty="0"/>
              <a:t> intersect -v s1.bed s2.bed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FA29E-711A-064B-82DC-1BB92CC6263E}"/>
              </a:ext>
            </a:extLst>
          </p:cNvPr>
          <p:cNvSpPr txBox="1"/>
          <p:nvPr/>
        </p:nvSpPr>
        <p:spPr>
          <a:xfrm>
            <a:off x="7659494" y="293449"/>
            <a:ext cx="158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Bed file format</a:t>
            </a:r>
          </a:p>
        </p:txBody>
      </p:sp>
    </p:spTree>
    <p:extLst>
      <p:ext uri="{BB962C8B-B14F-4D97-AF65-F5344CB8AC3E}">
        <p14:creationId xmlns:p14="http://schemas.microsoft.com/office/powerpoint/2010/main" val="3302178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EB02-2649-134C-AF32-C6DAB746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91B71-7C28-A44D-A135-66F398F15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8E4D3-2DA2-DF4B-8861-86F0AAA1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82" y="0"/>
            <a:ext cx="1007903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A07B5-0B26-224B-AC54-06C65EB0EC02}"/>
              </a:ext>
            </a:extLst>
          </p:cNvPr>
          <p:cNvSpPr txBox="1"/>
          <p:nvPr/>
        </p:nvSpPr>
        <p:spPr>
          <a:xfrm>
            <a:off x="4523449" y="365125"/>
            <a:ext cx="249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bdg</a:t>
            </a:r>
            <a:r>
              <a:rPr lang="en-US" dirty="0"/>
              <a:t>, .bam, .bigwig, .bed</a:t>
            </a:r>
          </a:p>
        </p:txBody>
      </p:sp>
    </p:spTree>
    <p:extLst>
      <p:ext uri="{BB962C8B-B14F-4D97-AF65-F5344CB8AC3E}">
        <p14:creationId xmlns:p14="http://schemas.microsoft.com/office/powerpoint/2010/main" val="2974578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6961-AD6A-BE4B-91B1-8C5051B2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CEAS peak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7DA1A-784E-9D44-96A1-FB3C5B341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0296" cy="4351338"/>
          </a:xfrm>
        </p:spPr>
        <p:txBody>
          <a:bodyPr/>
          <a:lstStyle/>
          <a:p>
            <a:r>
              <a:rPr lang="en-US" dirty="0"/>
              <a:t>Relationship between genes and peaks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6D7F7BB-F3ED-8347-B091-69E6F39A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506" y="2374846"/>
            <a:ext cx="5090041" cy="38021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F9F780-74F4-0C40-819E-440A66F6EDB1}"/>
              </a:ext>
            </a:extLst>
          </p:cNvPr>
          <p:cNvSpPr/>
          <p:nvPr/>
        </p:nvSpPr>
        <p:spPr>
          <a:xfrm>
            <a:off x="5961238" y="6311900"/>
            <a:ext cx="4959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=JYBP5BpRfTM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8409B-787F-184D-B24F-0010D6099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3" y="2892809"/>
            <a:ext cx="6586523" cy="33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2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DCE8-4577-CE4D-9B61-5DC0DAC5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88185-6459-774C-91A3-0588C606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E058F-7962-2F42-B0A8-9DB6F0C4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68" y="0"/>
            <a:ext cx="10442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2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52BC-3069-D943-9DCC-60A112F6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365125"/>
            <a:ext cx="5313070" cy="1325563"/>
          </a:xfrm>
        </p:spPr>
        <p:txBody>
          <a:bodyPr>
            <a:noAutofit/>
          </a:bodyPr>
          <a:lstStyle/>
          <a:p>
            <a:r>
              <a:rPr lang="en-US" sz="3200" dirty="0"/>
              <a:t>Sample data: the effect of Interferon ⍺ on STAT1 binding</a:t>
            </a:r>
          </a:p>
        </p:txBody>
      </p:sp>
      <p:pic>
        <p:nvPicPr>
          <p:cNvPr id="4" name="Picture 2" descr="figure5">
            <a:extLst>
              <a:ext uri="{FF2B5EF4-FFF2-40B4-BE49-F238E27FC236}">
                <a16:creationId xmlns:a16="http://schemas.microsoft.com/office/drawing/2014/main" id="{1099917A-C5B7-704D-858E-6E7533F6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148" y="759340"/>
            <a:ext cx="5563652" cy="573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340EAC-6BB3-7648-BD94-E84E4DB71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48" y="1845503"/>
            <a:ext cx="513295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</a:t>
            </a:r>
          </a:p>
          <a:p>
            <a:r>
              <a:rPr lang="en-US" dirty="0"/>
              <a:t>STAT1 30 mins</a:t>
            </a:r>
          </a:p>
          <a:p>
            <a:r>
              <a:rPr lang="en-US" dirty="0"/>
              <a:t>STAT1 6 hours</a:t>
            </a:r>
          </a:p>
          <a:p>
            <a:r>
              <a:rPr lang="en-US" dirty="0"/>
              <a:t>Input (INP) 30 mins</a:t>
            </a:r>
          </a:p>
          <a:p>
            <a:r>
              <a:rPr lang="en-US" dirty="0"/>
              <a:t>Input (INP) 6 </a:t>
            </a:r>
            <a:r>
              <a:rPr lang="en-US" dirty="0" err="1"/>
              <a:t>hrs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82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9626-D91E-F448-8B1D-ABB1D4E1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9EE7F-56E3-5148-BAD3-B10A100B1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0DB51-5D6E-1C43-ACB3-F49680F8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" y="0"/>
            <a:ext cx="1205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10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E757-6D9C-AB44-958A-BF8ED0CE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81" y="1855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II, </a:t>
            </a:r>
            <a:r>
              <a:rPr lang="en-US" dirty="0" err="1"/>
              <a:t>ChIP</a:t>
            </a:r>
            <a:r>
              <a:rPr lang="en-US" dirty="0"/>
              <a:t>-seq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D379-BB17-7942-A75A-3853954BA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8F939D-18C5-7A47-A0EC-0047FDBA6D3F}"/>
              </a:ext>
            </a:extLst>
          </p:cNvPr>
          <p:cNvGrpSpPr/>
          <p:nvPr/>
        </p:nvGrpSpPr>
        <p:grpSpPr>
          <a:xfrm>
            <a:off x="55347" y="1511074"/>
            <a:ext cx="11962482" cy="4665889"/>
            <a:chOff x="55347" y="1511074"/>
            <a:chExt cx="11573887" cy="43100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63E4C8-46B4-4E40-99FB-20A3C856D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594" t="23663" r="17508" b="2599"/>
            <a:stretch/>
          </p:blipFill>
          <p:spPr>
            <a:xfrm>
              <a:off x="5900058" y="1511074"/>
              <a:ext cx="5729176" cy="4310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05252A-A524-1246-B2D3-37998BE7A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24" t="17266" r="4469"/>
            <a:stretch/>
          </p:blipFill>
          <p:spPr>
            <a:xfrm>
              <a:off x="55347" y="1511074"/>
              <a:ext cx="5729176" cy="4310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" name="Right Arrow 4">
            <a:extLst>
              <a:ext uri="{FF2B5EF4-FFF2-40B4-BE49-F238E27FC236}">
                <a16:creationId xmlns:a16="http://schemas.microsoft.com/office/drawing/2014/main" id="{B289FE75-C878-0048-9EC3-8C3D9837B1DB}"/>
              </a:ext>
            </a:extLst>
          </p:cNvPr>
          <p:cNvSpPr/>
          <p:nvPr/>
        </p:nvSpPr>
        <p:spPr>
          <a:xfrm rot="16200000">
            <a:off x="646252" y="5551136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A9980BE-EEDA-F94F-A2C3-46D5988FFF4B}"/>
              </a:ext>
            </a:extLst>
          </p:cNvPr>
          <p:cNvSpPr/>
          <p:nvPr/>
        </p:nvSpPr>
        <p:spPr>
          <a:xfrm rot="16200000">
            <a:off x="1666035" y="5998938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E578798-A4B0-2A41-8CAE-CD9B6B9F8DE1}"/>
              </a:ext>
            </a:extLst>
          </p:cNvPr>
          <p:cNvSpPr/>
          <p:nvPr/>
        </p:nvSpPr>
        <p:spPr>
          <a:xfrm rot="16200000">
            <a:off x="2507793" y="6228254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88505CA-6306-F945-9F0B-D641B045640B}"/>
              </a:ext>
            </a:extLst>
          </p:cNvPr>
          <p:cNvSpPr/>
          <p:nvPr/>
        </p:nvSpPr>
        <p:spPr>
          <a:xfrm rot="16200000">
            <a:off x="3423871" y="6222901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03BF54C-624F-CF44-BACC-12A3C87B3540}"/>
              </a:ext>
            </a:extLst>
          </p:cNvPr>
          <p:cNvSpPr/>
          <p:nvPr/>
        </p:nvSpPr>
        <p:spPr>
          <a:xfrm rot="16200000">
            <a:off x="4384748" y="6124365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34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35C9-D863-D84C-8A16-7BA81099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44BC-FCB1-5E4F-AB69-CF0D0C8B1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Bulk RNA-seq</a:t>
            </a:r>
          </a:p>
          <a:p>
            <a:pPr lvl="1"/>
            <a:r>
              <a:rPr lang="en-US" dirty="0"/>
              <a:t>The pipeline and dataset 1</a:t>
            </a:r>
          </a:p>
          <a:p>
            <a:pPr lvl="2"/>
            <a:r>
              <a:rPr lang="en-US" dirty="0">
                <a:hlinkClick r:id="rId2"/>
              </a:rPr>
              <a:t>https://github.com/UMMS-Biocore/RNASeqTutorial/blob/master/RNASeqTutorial.pdf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Dataset 2 </a:t>
            </a:r>
            <a:r>
              <a:rPr lang="en-US" dirty="0">
                <a:hlinkClick r:id="rId3"/>
              </a:rPr>
              <a:t>https://bioinfo.umassmed.edu/index.php?p=35#p1e3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Cluster profiler</a:t>
            </a:r>
          </a:p>
          <a:p>
            <a:pPr lvl="2"/>
            <a:r>
              <a:rPr lang="en-US" dirty="0">
                <a:hlinkClick r:id="rId4"/>
              </a:rPr>
              <a:t>https://yulab-smu.top/clusterProfiler-book/</a:t>
            </a:r>
            <a:r>
              <a:rPr lang="en-US" dirty="0"/>
              <a:t> </a:t>
            </a:r>
          </a:p>
          <a:p>
            <a:r>
              <a:rPr lang="en-US" dirty="0"/>
              <a:t>Chip-seq</a:t>
            </a:r>
          </a:p>
          <a:p>
            <a:pPr lvl="1"/>
            <a:r>
              <a:rPr lang="en-US" dirty="0"/>
              <a:t>The pipeline, </a:t>
            </a:r>
            <a:r>
              <a:rPr lang="en-US" dirty="0">
                <a:hlinkClick r:id="rId5"/>
              </a:rPr>
              <a:t>https://www.youtube.com/watch?v=JYBP5BpRfTM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DiffBind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https://www.youtube.com/watch?v=fa9sw3QqfWQ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5726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F929-169A-A445-9D15-A8CBC026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4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637F3-EA41-0145-A621-FE4B3D7CA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710"/>
            <a:ext cx="10515600" cy="4803776"/>
          </a:xfrm>
        </p:spPr>
        <p:txBody>
          <a:bodyPr>
            <a:noAutofit/>
          </a:bodyPr>
          <a:lstStyle/>
          <a:p>
            <a:r>
              <a:rPr lang="en-US" sz="2000" dirty="0"/>
              <a:t>Single cell RNA-seq (day 1)</a:t>
            </a:r>
          </a:p>
          <a:p>
            <a:pPr lvl="1"/>
            <a:r>
              <a:rPr lang="en-US" sz="1800" dirty="0"/>
              <a:t>Generate FASTQ from </a:t>
            </a:r>
            <a:r>
              <a:rPr lang="en-US" sz="1800" dirty="0" err="1"/>
              <a:t>bcl</a:t>
            </a:r>
            <a:r>
              <a:rPr lang="en-US" sz="1800" dirty="0"/>
              <a:t> files</a:t>
            </a:r>
          </a:p>
          <a:p>
            <a:pPr lvl="1"/>
            <a:r>
              <a:rPr lang="en-US" sz="1800" dirty="0" err="1"/>
              <a:t>Cellranger</a:t>
            </a:r>
            <a:r>
              <a:rPr lang="en-US" sz="1800" dirty="0"/>
              <a:t> count</a:t>
            </a:r>
          </a:p>
          <a:p>
            <a:pPr lvl="1"/>
            <a:r>
              <a:rPr lang="en-US" sz="1800" dirty="0"/>
              <a:t>Pipelines for QC and dimension reduction</a:t>
            </a:r>
          </a:p>
          <a:p>
            <a:pPr lvl="1"/>
            <a:r>
              <a:rPr lang="en-US" sz="1800" dirty="0"/>
              <a:t>Trajectory inference through RNA velocity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Regulatory network analysis with SCENIC</a:t>
            </a:r>
          </a:p>
          <a:p>
            <a:r>
              <a:rPr lang="en-US" sz="2000" dirty="0"/>
              <a:t>Bulk RNA-seq (day 2)</a:t>
            </a:r>
          </a:p>
          <a:p>
            <a:pPr lvl="1"/>
            <a:r>
              <a:rPr lang="en-US" sz="1800" dirty="0"/>
              <a:t>Alignment using RSEM and </a:t>
            </a:r>
            <a:r>
              <a:rPr lang="en-US" sz="1800" dirty="0" err="1"/>
              <a:t>Tophat</a:t>
            </a:r>
            <a:endParaRPr lang="en-US" sz="1800" dirty="0"/>
          </a:p>
          <a:p>
            <a:pPr lvl="1"/>
            <a:r>
              <a:rPr lang="en-US" sz="1800" dirty="0"/>
              <a:t>Normalization and differential expression via DESeq2 </a:t>
            </a:r>
          </a:p>
          <a:p>
            <a:r>
              <a:rPr lang="en-US" sz="2000" dirty="0" err="1"/>
              <a:t>ChIP</a:t>
            </a:r>
            <a:r>
              <a:rPr lang="en-US" sz="2000" dirty="0"/>
              <a:t>-seq</a:t>
            </a:r>
          </a:p>
          <a:p>
            <a:pPr lvl="1"/>
            <a:r>
              <a:rPr lang="en-US" sz="1800" dirty="0"/>
              <a:t>Alignment by Bowtie2</a:t>
            </a:r>
          </a:p>
          <a:p>
            <a:pPr lvl="1"/>
            <a:r>
              <a:rPr lang="en-US" sz="1800" dirty="0"/>
              <a:t>Peak calling with MACS2</a:t>
            </a:r>
          </a:p>
          <a:p>
            <a:pPr lvl="1"/>
            <a:r>
              <a:rPr lang="en-US" sz="1800" dirty="0"/>
              <a:t>Differential Peak calling using Homer</a:t>
            </a:r>
          </a:p>
          <a:p>
            <a:pPr lvl="1"/>
            <a:r>
              <a:rPr lang="en-US" sz="1800" dirty="0"/>
              <a:t>Peak annotation with CEAS</a:t>
            </a:r>
          </a:p>
          <a:p>
            <a:pPr lvl="1"/>
            <a:r>
              <a:rPr lang="en-US" sz="1800" dirty="0"/>
              <a:t>TF binding motif analysis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5120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207A-78CD-F442-B6CB-3066F631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33545" cy="1325563"/>
          </a:xfrm>
        </p:spPr>
        <p:txBody>
          <a:bodyPr/>
          <a:lstStyle/>
          <a:p>
            <a:r>
              <a:rPr lang="en-US" dirty="0"/>
              <a:t>Start up the </a:t>
            </a:r>
            <a:r>
              <a:rPr lang="en-US" dirty="0" err="1"/>
              <a:t>jupyter</a:t>
            </a:r>
            <a:r>
              <a:rPr lang="en-US" dirty="0"/>
              <a:t> lab, --our working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E282-1829-0646-98D4-5B2D7021D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0255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# Open another terminal</a:t>
            </a:r>
          </a:p>
          <a:p>
            <a:r>
              <a:rPr lang="en-US" sz="1800" dirty="0" err="1"/>
              <a:t>ssh</a:t>
            </a:r>
            <a:r>
              <a:rPr lang="en-US" sz="1800" dirty="0"/>
              <a:t> </a:t>
            </a:r>
            <a:r>
              <a:rPr lang="en-US" sz="1800" dirty="0">
                <a:hlinkClick r:id="rId2"/>
              </a:rPr>
              <a:t>user_id@biowulf.nih.gov</a:t>
            </a:r>
            <a:endParaRPr lang="en-US" sz="1800" dirty="0"/>
          </a:p>
          <a:p>
            <a:r>
              <a:rPr lang="en-US" sz="1800" dirty="0"/>
              <a:t>Enter password</a:t>
            </a:r>
          </a:p>
          <a:p>
            <a:r>
              <a:rPr lang="en-US" sz="1800" dirty="0"/>
              <a:t>module load </a:t>
            </a:r>
            <a:r>
              <a:rPr lang="en-US" sz="1800" dirty="0" err="1"/>
              <a:t>tmux</a:t>
            </a:r>
            <a:endParaRPr lang="en-US" sz="1800" dirty="0"/>
          </a:p>
          <a:p>
            <a:r>
              <a:rPr lang="en-US" sz="1800" dirty="0"/>
              <a:t>module load </a:t>
            </a:r>
            <a:r>
              <a:rPr lang="en-US" sz="1800" dirty="0" err="1"/>
              <a:t>tmux</a:t>
            </a:r>
            <a:r>
              <a:rPr lang="en-US" sz="1800" dirty="0"/>
              <a:t>; </a:t>
            </a:r>
            <a:r>
              <a:rPr lang="en-US" sz="1800" dirty="0" err="1"/>
              <a:t>tmux</a:t>
            </a:r>
            <a:r>
              <a:rPr lang="en-US" sz="1800" dirty="0"/>
              <a:t> new -</a:t>
            </a:r>
            <a:r>
              <a:rPr lang="en-US" sz="1800" dirty="0" err="1"/>
              <a:t>ct</a:t>
            </a:r>
            <a:r>
              <a:rPr lang="en-US" sz="1800" dirty="0"/>
              <a:t> '</a:t>
            </a:r>
            <a:r>
              <a:rPr lang="en-US" sz="1800" dirty="0" err="1"/>
              <a:t>sinteractive</a:t>
            </a:r>
            <a:r>
              <a:rPr lang="en-US" sz="1800" dirty="0"/>
              <a:t> --mem=100g --time=12:00:00 --tunnel’</a:t>
            </a:r>
          </a:p>
          <a:p>
            <a:r>
              <a:rPr lang="en-US" sz="1800" dirty="0"/>
              <a:t># Copy the tunnel script to another (3</a:t>
            </a:r>
            <a:r>
              <a:rPr lang="en-US" sz="1800" baseline="30000" dirty="0"/>
              <a:t>rd</a:t>
            </a:r>
            <a:r>
              <a:rPr lang="en-US" sz="1800" dirty="0"/>
              <a:t>) terminal, execute and enter password, to establish a </a:t>
            </a:r>
            <a:r>
              <a:rPr lang="en-US" sz="1800" dirty="0" err="1"/>
              <a:t>ssh</a:t>
            </a:r>
            <a:r>
              <a:rPr lang="en-US" sz="1800" dirty="0"/>
              <a:t> tunnel between local computer and the work node. </a:t>
            </a:r>
          </a:p>
          <a:p>
            <a:r>
              <a:rPr lang="en-US" sz="1800" dirty="0"/>
              <a:t>module load </a:t>
            </a:r>
            <a:r>
              <a:rPr lang="en-US" sz="1800" dirty="0" err="1"/>
              <a:t>jupyter</a:t>
            </a:r>
            <a:r>
              <a:rPr lang="en-US" sz="1800" dirty="0"/>
              <a:t> R/4.0.5 &amp;&amp; </a:t>
            </a:r>
            <a:r>
              <a:rPr lang="en-US" sz="1800" dirty="0" err="1"/>
              <a:t>jupyter</a:t>
            </a:r>
            <a:r>
              <a:rPr lang="en-US" sz="1800" dirty="0"/>
              <a:t> lab --</a:t>
            </a:r>
            <a:r>
              <a:rPr lang="en-US" sz="1800" dirty="0" err="1"/>
              <a:t>ip</a:t>
            </a:r>
            <a:r>
              <a:rPr lang="en-US" sz="1800" dirty="0"/>
              <a:t> localhost --port $PORT1 --no-browser</a:t>
            </a:r>
          </a:p>
          <a:p>
            <a:r>
              <a:rPr lang="en-US" sz="1800" dirty="0"/>
              <a:t># wait until an URL link appears, copy it to your web browser, to get connected to </a:t>
            </a:r>
            <a:r>
              <a:rPr lang="en-US" sz="1800" dirty="0" err="1"/>
              <a:t>biowulf</a:t>
            </a:r>
            <a:r>
              <a:rPr lang="en-US" sz="1800" dirty="0"/>
              <a:t> through a </a:t>
            </a:r>
            <a:r>
              <a:rPr lang="en-US" sz="1800" dirty="0" err="1"/>
              <a:t>jupyter</a:t>
            </a:r>
            <a:r>
              <a:rPr lang="en-US" sz="1800" dirty="0"/>
              <a:t> lab interface.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D1B1C-6CBF-D64B-A496-D2577421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83F3C5-5178-FB43-9924-6B032894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86" y="1632881"/>
            <a:ext cx="4632533" cy="29715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ED252A-02A8-724C-A3D3-05673189A52A}"/>
              </a:ext>
            </a:extLst>
          </p:cNvPr>
          <p:cNvGrpSpPr/>
          <p:nvPr/>
        </p:nvGrpSpPr>
        <p:grpSpPr>
          <a:xfrm>
            <a:off x="6471745" y="0"/>
            <a:ext cx="5720255" cy="2301469"/>
            <a:chOff x="4136786" y="222367"/>
            <a:chExt cx="7590390" cy="41989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97E792-1744-8449-BFA7-0BFBF80A7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786" y="222367"/>
              <a:ext cx="7590390" cy="419893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207E6-CF1A-CD4B-8BAA-279AB5D1AAFC}"/>
                </a:ext>
              </a:extLst>
            </p:cNvPr>
            <p:cNvSpPr txBox="1"/>
            <p:nvPr/>
          </p:nvSpPr>
          <p:spPr>
            <a:xfrm>
              <a:off x="9503979" y="1653167"/>
              <a:ext cx="14111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Log in screen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D7E0272-DACC-E041-A93C-7965BB243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089" y="5996256"/>
            <a:ext cx="4557987" cy="86174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88D83A-C901-3847-9292-A8F332050838}"/>
              </a:ext>
            </a:extLst>
          </p:cNvPr>
          <p:cNvCxnSpPr>
            <a:cxnSpLocks/>
          </p:cNvCxnSpPr>
          <p:nvPr/>
        </p:nvCxnSpPr>
        <p:spPr>
          <a:xfrm flipH="1">
            <a:off x="6368881" y="3892651"/>
            <a:ext cx="523520" cy="228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BBE5087-B4C6-1E43-9E61-01EFCE0BC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344" y="3935842"/>
            <a:ext cx="4607549" cy="27856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282C47-8538-2343-BB9B-289A3AAEFE58}"/>
              </a:ext>
            </a:extLst>
          </p:cNvPr>
          <p:cNvSpPr txBox="1"/>
          <p:nvPr/>
        </p:nvSpPr>
        <p:spPr>
          <a:xfrm>
            <a:off x="10395129" y="6275603"/>
            <a:ext cx="5549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URL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229293-2EDD-E84E-8154-3360A439C58B}"/>
              </a:ext>
            </a:extLst>
          </p:cNvPr>
          <p:cNvSpPr txBox="1"/>
          <p:nvPr/>
        </p:nvSpPr>
        <p:spPr>
          <a:xfrm>
            <a:off x="4433829" y="642712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TUNNEL</a:t>
            </a:r>
          </a:p>
        </p:txBody>
      </p:sp>
    </p:spTree>
    <p:extLst>
      <p:ext uri="{BB962C8B-B14F-4D97-AF65-F5344CB8AC3E}">
        <p14:creationId xmlns:p14="http://schemas.microsoft.com/office/powerpoint/2010/main" val="786536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2B41-A943-9A42-A42B-0D3E9359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D3533-D6AB-9448-BAD6-A296D3DDA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tips for learning bioinformatics</a:t>
            </a:r>
          </a:p>
          <a:p>
            <a:pPr lvl="1"/>
            <a:r>
              <a:rPr lang="en-US" dirty="0">
                <a:hlinkClick r:id="rId2"/>
              </a:rPr>
              <a:t>https://github.com/zhuy16/learning_notes</a:t>
            </a:r>
            <a:r>
              <a:rPr lang="en-US" dirty="0"/>
              <a:t> </a:t>
            </a:r>
          </a:p>
          <a:p>
            <a:r>
              <a:rPr lang="en-US" dirty="0"/>
              <a:t>single cell </a:t>
            </a:r>
            <a:r>
              <a:rPr lang="en-US" dirty="0" err="1"/>
              <a:t>rna</a:t>
            </a:r>
            <a:r>
              <a:rPr lang="en-US" dirty="0"/>
              <a:t>-seq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https://github.com/niaid/single-cell-RNA-seq</a:t>
            </a:r>
            <a:endParaRPr lang="en-US" dirty="0"/>
          </a:p>
          <a:p>
            <a:r>
              <a:rPr lang="en-US" dirty="0"/>
              <a:t>Gene Regulatory Networks</a:t>
            </a:r>
          </a:p>
          <a:p>
            <a:pPr lvl="1"/>
            <a:r>
              <a:rPr lang="en-US" dirty="0">
                <a:hlinkClick r:id="rId4"/>
              </a:rPr>
              <a:t>https://github.com/niaid/Gene_Regulatory_Networks</a:t>
            </a:r>
            <a:r>
              <a:rPr lang="en-US" dirty="0"/>
              <a:t> </a:t>
            </a:r>
          </a:p>
          <a:p>
            <a:r>
              <a:rPr lang="en-US" dirty="0"/>
              <a:t>Functional annotation with </a:t>
            </a:r>
            <a:r>
              <a:rPr lang="en-US" dirty="0" err="1"/>
              <a:t>clusterProfiler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https://github.com/zhuy16/FunctionalAnnotation_notebooks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6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BDDD-CF4F-5644-AD40-E416F4DC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D322C-AF45-E74C-9DAA-1BB554346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Navigate files</a:t>
            </a:r>
          </a:p>
          <a:p>
            <a:r>
              <a:rPr lang="en-US" dirty="0"/>
              <a:t>Bash terminal</a:t>
            </a:r>
          </a:p>
          <a:p>
            <a:r>
              <a:rPr lang="en-US" dirty="0"/>
              <a:t>Control kernels</a:t>
            </a:r>
          </a:p>
          <a:p>
            <a:r>
              <a:rPr lang="en-US" dirty="0" err="1"/>
              <a:t>Jupyter</a:t>
            </a:r>
            <a:r>
              <a:rPr lang="en-US" dirty="0"/>
              <a:t> notebooks for </a:t>
            </a:r>
          </a:p>
          <a:p>
            <a:pPr lvl="1"/>
            <a:r>
              <a:rPr lang="en-US" dirty="0" err="1"/>
              <a:t>Kernals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Bash</a:t>
            </a:r>
          </a:p>
          <a:p>
            <a:pPr lvl="2"/>
            <a:r>
              <a:rPr lang="en-US" dirty="0"/>
              <a:t>R</a:t>
            </a:r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Julia</a:t>
            </a:r>
          </a:p>
          <a:p>
            <a:pPr lvl="1"/>
            <a:r>
              <a:rPr lang="en-US" dirty="0"/>
              <a:t>Document analysis </a:t>
            </a:r>
          </a:p>
          <a:p>
            <a:pPr lvl="1"/>
            <a:r>
              <a:rPr lang="en-US" dirty="0"/>
              <a:t>Git version control</a:t>
            </a:r>
          </a:p>
          <a:p>
            <a:pPr lvl="1"/>
            <a:r>
              <a:rPr lang="en-US" dirty="0"/>
              <a:t>Report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4246-38E7-6042-A2BF-D70CC09F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49649-DCDD-9842-AC46-3AA6DA8C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587" y="0"/>
            <a:ext cx="69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9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42E2-52E5-7A4B-9699-25047288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72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II, Bulk RNA-seq</a:t>
            </a:r>
          </a:p>
        </p:txBody>
      </p:sp>
    </p:spTree>
    <p:extLst>
      <p:ext uri="{BB962C8B-B14F-4D97-AF65-F5344CB8AC3E}">
        <p14:creationId xmlns:p14="http://schemas.microsoft.com/office/powerpoint/2010/main" val="265173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3456D-A1F6-B847-A3E1-0C055C1DB739}"/>
              </a:ext>
            </a:extLst>
          </p:cNvPr>
          <p:cNvGrpSpPr/>
          <p:nvPr/>
        </p:nvGrpSpPr>
        <p:grpSpPr>
          <a:xfrm>
            <a:off x="0" y="135492"/>
            <a:ext cx="6997496" cy="4127155"/>
            <a:chOff x="5194504" y="0"/>
            <a:chExt cx="6997496" cy="41271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D0B0E8-C206-C84C-AAF2-AB255223C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" b="55754"/>
            <a:stretch/>
          </p:blipFill>
          <p:spPr>
            <a:xfrm>
              <a:off x="5194504" y="0"/>
              <a:ext cx="6997496" cy="390473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BE4D0F-E306-8F42-8A1D-FB76669BB625}"/>
                </a:ext>
              </a:extLst>
            </p:cNvPr>
            <p:cNvSpPr/>
            <p:nvPr/>
          </p:nvSpPr>
          <p:spPr>
            <a:xfrm>
              <a:off x="6932140" y="3496959"/>
              <a:ext cx="3184624" cy="630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5BE086-250B-8240-B87B-EDF0329772A9}"/>
                </a:ext>
              </a:extLst>
            </p:cNvPr>
            <p:cNvSpPr/>
            <p:nvPr/>
          </p:nvSpPr>
          <p:spPr>
            <a:xfrm>
              <a:off x="10013091" y="3558744"/>
              <a:ext cx="1556951" cy="56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C6EA4BA-7560-9649-95C6-1EDB3BBC6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34" y="2150073"/>
            <a:ext cx="4751192" cy="4572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7C3A5-07AD-194C-9E54-AFA22C39723D}"/>
              </a:ext>
            </a:extLst>
          </p:cNvPr>
          <p:cNvSpPr txBox="1"/>
          <p:nvPr/>
        </p:nvSpPr>
        <p:spPr>
          <a:xfrm>
            <a:off x="10575724" y="4113124"/>
            <a:ext cx="1616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Transcriptomic </a:t>
            </a:r>
          </a:p>
          <a:p>
            <a:pPr algn="ctr"/>
            <a:r>
              <a:rPr lang="en-US" dirty="0"/>
              <a:t>reference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88381-FF05-354C-A31C-230FC8D74960}"/>
              </a:ext>
            </a:extLst>
          </p:cNvPr>
          <p:cNvSpPr txBox="1"/>
          <p:nvPr/>
        </p:nvSpPr>
        <p:spPr>
          <a:xfrm>
            <a:off x="2298357" y="135492"/>
            <a:ext cx="99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D0D37C-3239-8D42-9558-827E0CDF2E33}"/>
              </a:ext>
            </a:extLst>
          </p:cNvPr>
          <p:cNvSpPr txBox="1"/>
          <p:nvPr/>
        </p:nvSpPr>
        <p:spPr>
          <a:xfrm>
            <a:off x="4818586" y="135492"/>
            <a:ext cx="13629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treatment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0078E516-5B51-8344-A942-95F394A619AE}"/>
              </a:ext>
            </a:extLst>
          </p:cNvPr>
          <p:cNvSpPr/>
          <p:nvPr/>
        </p:nvSpPr>
        <p:spPr>
          <a:xfrm flipV="1">
            <a:off x="4196629" y="4436075"/>
            <a:ext cx="2053821" cy="646332"/>
          </a:xfrm>
          <a:prstGeom prst="bentArrow">
            <a:avLst>
              <a:gd name="adj1" fmla="val 14353"/>
              <a:gd name="adj2" fmla="val 17454"/>
              <a:gd name="adj3" fmla="val 45897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91A184-AC5C-7448-AFFA-5DCF6B848FAD}"/>
              </a:ext>
            </a:extLst>
          </p:cNvPr>
          <p:cNvSpPr txBox="1"/>
          <p:nvPr/>
        </p:nvSpPr>
        <p:spPr>
          <a:xfrm>
            <a:off x="3498748" y="3834088"/>
            <a:ext cx="154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&amp;</a:t>
            </a:r>
          </a:p>
          <a:p>
            <a:r>
              <a:rPr lang="en-US" dirty="0"/>
              <a:t>preprocessing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BCCB05-3B1C-C144-BE6E-BFFAD40AD32C}"/>
              </a:ext>
            </a:extLst>
          </p:cNvPr>
          <p:cNvSpPr/>
          <p:nvPr/>
        </p:nvSpPr>
        <p:spPr>
          <a:xfrm>
            <a:off x="7609281" y="135492"/>
            <a:ext cx="4184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Part II, RNA-seq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41781-F72E-0F4C-B66B-159554D4D5BF}"/>
              </a:ext>
            </a:extLst>
          </p:cNvPr>
          <p:cNvSpPr/>
          <p:nvPr/>
        </p:nvSpPr>
        <p:spPr>
          <a:xfrm>
            <a:off x="464696" y="2728210"/>
            <a:ext cx="1514006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Oligo dT</a:t>
            </a:r>
          </a:p>
        </p:txBody>
      </p:sp>
    </p:spTree>
    <p:extLst>
      <p:ext uri="{BB962C8B-B14F-4D97-AF65-F5344CB8AC3E}">
        <p14:creationId xmlns:p14="http://schemas.microsoft.com/office/powerpoint/2010/main" val="2884824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E2B5A10-72C1-9F40-9C15-A2593852B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5"/>
          <a:stretch/>
        </p:blipFill>
        <p:spPr bwMode="auto">
          <a:xfrm>
            <a:off x="6524516" y="3058793"/>
            <a:ext cx="4551495" cy="33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4240E-B1B1-994A-AFCE-36FC1647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87AC5-B600-8E44-A453-866083F8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94840"/>
            <a:ext cx="10515600" cy="4351338"/>
          </a:xfrm>
        </p:spPr>
        <p:txBody>
          <a:bodyPr/>
          <a:lstStyle/>
          <a:p>
            <a:r>
              <a:rPr lang="en-US" dirty="0"/>
              <a:t>Quality filtering </a:t>
            </a:r>
          </a:p>
          <a:p>
            <a:r>
              <a:rPr lang="en-US" dirty="0"/>
              <a:t>Cut adaptors</a:t>
            </a:r>
          </a:p>
          <a:p>
            <a:r>
              <a:rPr lang="en-US" dirty="0"/>
              <a:t>Alignment</a:t>
            </a:r>
          </a:p>
          <a:p>
            <a:r>
              <a:rPr lang="en-US" dirty="0"/>
              <a:t>Differential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4BE11-9EB1-1441-B4E9-7008B244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69" y="681037"/>
            <a:ext cx="6316631" cy="19093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6D07D6-67DA-7144-8665-A21E4ABE2B12}"/>
              </a:ext>
            </a:extLst>
          </p:cNvPr>
          <p:cNvSpPr/>
          <p:nvPr/>
        </p:nvSpPr>
        <p:spPr>
          <a:xfrm>
            <a:off x="5368887" y="2489898"/>
            <a:ext cx="2730844" cy="422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5B387-F4AC-CB44-93AE-AC7755C60F4E}"/>
              </a:ext>
            </a:extLst>
          </p:cNvPr>
          <p:cNvSpPr/>
          <p:nvPr/>
        </p:nvSpPr>
        <p:spPr>
          <a:xfrm>
            <a:off x="8226558" y="2489897"/>
            <a:ext cx="1251541" cy="422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DEseq2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39AF9-BE68-7A43-8C2B-D994F83FA224}"/>
              </a:ext>
            </a:extLst>
          </p:cNvPr>
          <p:cNvSpPr/>
          <p:nvPr/>
        </p:nvSpPr>
        <p:spPr>
          <a:xfrm>
            <a:off x="9552689" y="2436120"/>
            <a:ext cx="1688468" cy="529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Webgestalt</a:t>
            </a:r>
            <a:r>
              <a:rPr lang="en-US" dirty="0"/>
              <a:t>,</a:t>
            </a:r>
          </a:p>
          <a:p>
            <a:pPr algn="ctr"/>
            <a:r>
              <a:rPr lang="en-US" dirty="0" err="1"/>
              <a:t>clusterProfiler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A674A-69A5-7740-84DA-72ADF547360E}"/>
              </a:ext>
            </a:extLst>
          </p:cNvPr>
          <p:cNvSpPr/>
          <p:nvPr/>
        </p:nvSpPr>
        <p:spPr>
          <a:xfrm>
            <a:off x="6584305" y="6482906"/>
            <a:ext cx="465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bioinfo.umassmed.edu</a:t>
            </a:r>
            <a:r>
              <a:rPr lang="en-US" dirty="0"/>
              <a:t>/</a:t>
            </a:r>
            <a:r>
              <a:rPr lang="en-US" dirty="0" err="1"/>
              <a:t>index.php?p</a:t>
            </a:r>
            <a:r>
              <a:rPr lang="en-US" dirty="0"/>
              <a:t>=33</a:t>
            </a:r>
          </a:p>
        </p:txBody>
      </p:sp>
    </p:spTree>
    <p:extLst>
      <p:ext uri="{BB962C8B-B14F-4D97-AF65-F5344CB8AC3E}">
        <p14:creationId xmlns:p14="http://schemas.microsoft.com/office/powerpoint/2010/main" val="344419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E938-1AD3-5C42-9B0F-81147A65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11" y="-7974"/>
            <a:ext cx="10515600" cy="796671"/>
          </a:xfrm>
        </p:spPr>
        <p:txBody>
          <a:bodyPr/>
          <a:lstStyle/>
          <a:p>
            <a:r>
              <a:rPr lang="en-US" dirty="0" err="1"/>
              <a:t>snakemake</a:t>
            </a:r>
            <a:r>
              <a:rPr lang="en-US" dirty="0"/>
              <a:t> Pipeline for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47C5-C125-E74A-B788-B0098C2C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62" y="830740"/>
            <a:ext cx="4930297" cy="5893347"/>
          </a:xfrm>
        </p:spPr>
        <p:txBody>
          <a:bodyPr>
            <a:noAutofit/>
          </a:bodyPr>
          <a:lstStyle/>
          <a:p>
            <a:r>
              <a:rPr lang="en-US" sz="1800" dirty="0"/>
              <a:t>Pool </a:t>
            </a:r>
            <a:r>
              <a:rPr lang="en-US" sz="1800" dirty="0" err="1"/>
              <a:t>fastq</a:t>
            </a:r>
            <a:r>
              <a:rPr lang="en-US" sz="1800" dirty="0"/>
              <a:t> from different lanes.</a:t>
            </a:r>
          </a:p>
          <a:p>
            <a:r>
              <a:rPr lang="en-US" sz="1800" dirty="0"/>
              <a:t>Filtered reads and Trimmed reads</a:t>
            </a:r>
          </a:p>
          <a:p>
            <a:pPr lvl="1"/>
            <a:r>
              <a:rPr lang="en-US" sz="1600" dirty="0" err="1"/>
              <a:t>fasttrimmer</a:t>
            </a:r>
            <a:endParaRPr lang="en-US" sz="1600" dirty="0"/>
          </a:p>
          <a:p>
            <a:pPr lvl="1"/>
            <a:r>
              <a:rPr lang="en-US" sz="1600" dirty="0" err="1"/>
              <a:t>Trimmomatics</a:t>
            </a:r>
            <a:endParaRPr lang="en-US" sz="1600" dirty="0"/>
          </a:p>
          <a:p>
            <a:r>
              <a:rPr lang="en-US" sz="1800" dirty="0"/>
              <a:t>Alignment using RSEM using a UCSC gene annotation reference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Pooling counts</a:t>
            </a:r>
          </a:p>
          <a:p>
            <a:r>
              <a:rPr lang="en-US" sz="1800" dirty="0"/>
              <a:t>Formatting metadata</a:t>
            </a:r>
          </a:p>
          <a:p>
            <a:r>
              <a:rPr lang="en-US" sz="1800" dirty="0"/>
              <a:t>Differential expression DESeq2</a:t>
            </a:r>
          </a:p>
          <a:p>
            <a:r>
              <a:rPr lang="en-US" sz="1800" dirty="0"/>
              <a:t>Functional annotation</a:t>
            </a:r>
          </a:p>
          <a:p>
            <a:pPr lvl="1"/>
            <a:r>
              <a:rPr lang="en-US" sz="1600" dirty="0"/>
              <a:t>GSEA</a:t>
            </a:r>
          </a:p>
          <a:p>
            <a:pPr lvl="1"/>
            <a:r>
              <a:rPr lang="en-US" sz="1600" dirty="0"/>
              <a:t>Enrichment analysis</a:t>
            </a:r>
          </a:p>
          <a:p>
            <a:pPr lvl="1"/>
            <a:r>
              <a:rPr lang="en-US" sz="1600" dirty="0"/>
              <a:t>Cellular decomposition </a:t>
            </a:r>
          </a:p>
          <a:p>
            <a:r>
              <a:rPr lang="en-US" sz="2000" dirty="0"/>
              <a:t>Cell type deconvolution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93F713-4C7D-B449-948B-085DADAF2211}"/>
              </a:ext>
            </a:extLst>
          </p:cNvPr>
          <p:cNvGrpSpPr/>
          <p:nvPr/>
        </p:nvGrpSpPr>
        <p:grpSpPr>
          <a:xfrm>
            <a:off x="5768497" y="436970"/>
            <a:ext cx="6364490" cy="6324829"/>
            <a:chOff x="5529136" y="283988"/>
            <a:chExt cx="6603851" cy="64778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D7789AD-D138-2B46-9D49-A89D0BC470D8}"/>
                </a:ext>
              </a:extLst>
            </p:cNvPr>
            <p:cNvGrpSpPr/>
            <p:nvPr/>
          </p:nvGrpSpPr>
          <p:grpSpPr>
            <a:xfrm>
              <a:off x="7250771" y="500699"/>
              <a:ext cx="3282130" cy="3034602"/>
              <a:chOff x="7894204" y="541306"/>
              <a:chExt cx="4004387" cy="43277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5F40A01-014C-7F41-BB19-0201049D1F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131" t="48207"/>
              <a:stretch/>
            </p:blipFill>
            <p:spPr>
              <a:xfrm>
                <a:off x="7894204" y="2546021"/>
                <a:ext cx="4004386" cy="232307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9479643-90A3-684C-BE23-1B276216E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539" t="41387"/>
              <a:stretch/>
            </p:blipFill>
            <p:spPr>
              <a:xfrm>
                <a:off x="7894205" y="541306"/>
                <a:ext cx="4004386" cy="200471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B5C6FB-F38C-EC45-8D03-99511FEDB633}"/>
                </a:ext>
              </a:extLst>
            </p:cNvPr>
            <p:cNvSpPr txBox="1"/>
            <p:nvPr/>
          </p:nvSpPr>
          <p:spPr>
            <a:xfrm>
              <a:off x="7501586" y="4082053"/>
              <a:ext cx="3011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Alignment to </a:t>
              </a:r>
            </a:p>
            <a:p>
              <a:pPr algn="ctr"/>
              <a:r>
                <a:rPr lang="en-US" dirty="0"/>
                <a:t>UCSC reference transcriptome</a:t>
              </a:r>
            </a:p>
            <a:p>
              <a:pPr algn="ctr"/>
              <a:r>
                <a:rPr lang="en-US" dirty="0"/>
                <a:t>by RSEM</a:t>
              </a: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510CA016-8E70-1B4A-AA25-C5B096422CFB}"/>
                </a:ext>
              </a:extLst>
            </p:cNvPr>
            <p:cNvSpPr/>
            <p:nvPr/>
          </p:nvSpPr>
          <p:spPr>
            <a:xfrm>
              <a:off x="10609433" y="283988"/>
              <a:ext cx="281354" cy="438472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89FDDB-8381-714E-8878-4EAB020FDE82}"/>
                </a:ext>
              </a:extLst>
            </p:cNvPr>
            <p:cNvSpPr txBox="1"/>
            <p:nvPr/>
          </p:nvSpPr>
          <p:spPr>
            <a:xfrm>
              <a:off x="10890787" y="2074511"/>
              <a:ext cx="124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Snakemake</a:t>
              </a:r>
              <a:endParaRPr lang="en-US" dirty="0"/>
            </a:p>
            <a:p>
              <a:pPr algn="ctr"/>
              <a:r>
                <a:rPr lang="en-US" dirty="0"/>
                <a:t>pipeline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230ACF-E60A-F548-938C-E056DFEBB0ED}"/>
                </a:ext>
              </a:extLst>
            </p:cNvPr>
            <p:cNvSpPr txBox="1"/>
            <p:nvPr/>
          </p:nvSpPr>
          <p:spPr>
            <a:xfrm>
              <a:off x="6989636" y="5710020"/>
              <a:ext cx="4208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Collection of counts to form a count matrix</a:t>
              </a:r>
            </a:p>
            <a:p>
              <a:pPr algn="ctr"/>
              <a:r>
                <a:rPr lang="en-US" dirty="0"/>
                <a:t>And alignment statistics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059224-77E7-6F48-A24C-E7DBAB0E5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9136" y="500699"/>
              <a:ext cx="1460500" cy="626110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DD3B694-2686-D84A-BE10-0797940B8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2619" y="500699"/>
              <a:ext cx="498152" cy="2043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9801BE-8786-184A-9D8B-2BB3401D700D}"/>
                </a:ext>
              </a:extLst>
            </p:cNvPr>
            <p:cNvCxnSpPr>
              <a:cxnSpLocks/>
            </p:cNvCxnSpPr>
            <p:nvPr/>
          </p:nvCxnSpPr>
          <p:spPr>
            <a:xfrm>
              <a:off x="6740659" y="2880765"/>
              <a:ext cx="530331" cy="6421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4AEB07-2BBE-1A42-A50B-7A60B952EBDB}"/>
                </a:ext>
              </a:extLst>
            </p:cNvPr>
            <p:cNvCxnSpPr/>
            <p:nvPr/>
          </p:nvCxnSpPr>
          <p:spPr>
            <a:xfrm flipV="1">
              <a:off x="6740659" y="4668715"/>
              <a:ext cx="760927" cy="777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3D74C-877C-824A-AA18-F92116F34585}"/>
              </a:ext>
            </a:extLst>
          </p:cNvPr>
          <p:cNvSpPr/>
          <p:nvPr/>
        </p:nvSpPr>
        <p:spPr>
          <a:xfrm>
            <a:off x="356050" y="788697"/>
            <a:ext cx="4879497" cy="1954503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0F15FD-B522-3A46-B054-8CA3D1B6D179}"/>
              </a:ext>
            </a:extLst>
          </p:cNvPr>
          <p:cNvSpPr/>
          <p:nvPr/>
        </p:nvSpPr>
        <p:spPr>
          <a:xfrm>
            <a:off x="372080" y="3509891"/>
            <a:ext cx="4879497" cy="278536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93ECF5-A2FB-7346-BF92-6C70FF5CBD3D}"/>
              </a:ext>
            </a:extLst>
          </p:cNvPr>
          <p:cNvSpPr txBox="1"/>
          <p:nvPr/>
        </p:nvSpPr>
        <p:spPr>
          <a:xfrm>
            <a:off x="4009377" y="788697"/>
            <a:ext cx="124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snakemake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pipeline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8A2D0F-4107-CB4A-B497-2E84E5CFD52E}"/>
              </a:ext>
            </a:extLst>
          </p:cNvPr>
          <p:cNvSpPr txBox="1"/>
          <p:nvPr/>
        </p:nvSpPr>
        <p:spPr>
          <a:xfrm>
            <a:off x="3994942" y="3809806"/>
            <a:ext cx="1220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Jupyter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Notebooks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on </a:t>
            </a:r>
            <a:r>
              <a:rPr lang="en-US" dirty="0" err="1">
                <a:solidFill>
                  <a:srgbClr val="FF0000"/>
                </a:solidFill>
              </a:rPr>
              <a:t>Biowulf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B56A92-BA43-554F-AAA6-0396819608E1}"/>
              </a:ext>
            </a:extLst>
          </p:cNvPr>
          <p:cNvSpPr txBox="1"/>
          <p:nvPr/>
        </p:nvSpPr>
        <p:spPr>
          <a:xfrm>
            <a:off x="10959638" y="570212"/>
            <a:ext cx="118724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995Gbytes</a:t>
            </a:r>
          </a:p>
          <a:p>
            <a:r>
              <a:rPr lang="en-US" dirty="0"/>
              <a:t>2016 files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971823-BAF0-8F4A-8F41-3C072ADEADEC}"/>
              </a:ext>
            </a:extLst>
          </p:cNvPr>
          <p:cNvSpPr/>
          <p:nvPr/>
        </p:nvSpPr>
        <p:spPr>
          <a:xfrm>
            <a:off x="10395916" y="6266909"/>
            <a:ext cx="1672253" cy="46166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145 files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*.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genes.results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8BF306-FC7A-8D46-9BA8-3D92BD55E455}"/>
              </a:ext>
            </a:extLst>
          </p:cNvPr>
          <p:cNvCxnSpPr/>
          <p:nvPr/>
        </p:nvCxnSpPr>
        <p:spPr>
          <a:xfrm flipV="1">
            <a:off x="5251577" y="648563"/>
            <a:ext cx="751658" cy="14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C5F529-9C41-474B-A11A-736B905EBC65}"/>
              </a:ext>
            </a:extLst>
          </p:cNvPr>
          <p:cNvCxnSpPr>
            <a:cxnSpLocks/>
          </p:cNvCxnSpPr>
          <p:nvPr/>
        </p:nvCxnSpPr>
        <p:spPr>
          <a:xfrm>
            <a:off x="5244367" y="2743201"/>
            <a:ext cx="851633" cy="386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51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5797</TotalTime>
  <Words>1322</Words>
  <Application>Microsoft Macintosh PowerPoint</Application>
  <PresentationFormat>Widescreen</PresentationFormat>
  <Paragraphs>244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Menlo</vt:lpstr>
      <vt:lpstr>Office Theme</vt:lpstr>
      <vt:lpstr>Day2, Bulk RNA-seq &amp; ChIP-seq</vt:lpstr>
      <vt:lpstr>Agenda -- day 2, bulk RNA-seq and ChIP-seq</vt:lpstr>
      <vt:lpstr>Install software to visualizing alignment results</vt:lpstr>
      <vt:lpstr>Start up the jupyter lab, --our working interface</vt:lpstr>
      <vt:lpstr>Jupyter lab</vt:lpstr>
      <vt:lpstr>Part II, Bulk RNA-seq</vt:lpstr>
      <vt:lpstr>PowerPoint Presentation</vt:lpstr>
      <vt:lpstr>Steps </vt:lpstr>
      <vt:lpstr>snakemake Pipeline for alignment</vt:lpstr>
      <vt:lpstr>Demo on RNA-seq: a small sample data </vt:lpstr>
      <vt:lpstr>DESeq2 models raw count with negative binomial distribution, not with normal/gaussian distribution</vt:lpstr>
      <vt:lpstr>Plots</vt:lpstr>
      <vt:lpstr>Visualizing pathway—gene relationship Example: selected GO-BP</vt:lpstr>
      <vt:lpstr>Gene-Pathway incidence heatmap</vt:lpstr>
      <vt:lpstr>Reference </vt:lpstr>
      <vt:lpstr>Part III, Chromatin Immuno Precipitation Sequencing (ChIP-seq)</vt:lpstr>
      <vt:lpstr>ChIP-seq </vt:lpstr>
      <vt:lpstr>PowerPoint Presentation</vt:lpstr>
      <vt:lpstr>PowerPoint Presentation</vt:lpstr>
      <vt:lpstr>Different IP produce different type of peaks</vt:lpstr>
      <vt:lpstr>ATAC-seq is very similar but has no input control</vt:lpstr>
      <vt:lpstr>PowerPoint Presentation</vt:lpstr>
      <vt:lpstr>Part II, ChIP-seq analysis</vt:lpstr>
      <vt:lpstr>Complexity of library</vt:lpstr>
      <vt:lpstr>PowerPoint Presentation</vt:lpstr>
      <vt:lpstr>PowerPoint Presentation</vt:lpstr>
      <vt:lpstr>Quality controls</vt:lpstr>
      <vt:lpstr>PowerPoint Presentation</vt:lpstr>
      <vt:lpstr>Quality control between replicates</vt:lpstr>
      <vt:lpstr>Downstream analysis</vt:lpstr>
      <vt:lpstr>Bed file operations</vt:lpstr>
      <vt:lpstr>PowerPoint Presentation</vt:lpstr>
      <vt:lpstr>CEAS peak annotation</vt:lpstr>
      <vt:lpstr>PowerPoint Presentation</vt:lpstr>
      <vt:lpstr>Sample data: the effect of Interferon ⍺ on STAT1 binding</vt:lpstr>
      <vt:lpstr>PowerPoint Presentation</vt:lpstr>
      <vt:lpstr>Part II, ChIP-seq analysis</vt:lpstr>
      <vt:lpstr>Reference </vt:lpstr>
      <vt:lpstr>Summary</vt:lpstr>
      <vt:lpstr>Additional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NGS workshop </dc:title>
  <dc:creator>Zhu, Yunhua (NIH/NIAID) [C]</dc:creator>
  <cp:lastModifiedBy>Zhu, Yunhua (NIH/NIAID) [C]</cp:lastModifiedBy>
  <cp:revision>80</cp:revision>
  <dcterms:created xsi:type="dcterms:W3CDTF">2021-06-15T18:57:32Z</dcterms:created>
  <dcterms:modified xsi:type="dcterms:W3CDTF">2021-07-14T12:42:43Z</dcterms:modified>
</cp:coreProperties>
</file>